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63" r:id="rId2"/>
    <p:sldId id="303" r:id="rId3"/>
    <p:sldId id="304" r:id="rId4"/>
    <p:sldId id="274" r:id="rId5"/>
    <p:sldId id="264" r:id="rId6"/>
    <p:sldId id="265" r:id="rId7"/>
    <p:sldId id="272" r:id="rId8"/>
    <p:sldId id="302" r:id="rId9"/>
    <p:sldId id="268" r:id="rId10"/>
    <p:sldId id="305" r:id="rId11"/>
    <p:sldId id="270" r:id="rId12"/>
    <p:sldId id="275" r:id="rId13"/>
    <p:sldId id="282" r:id="rId14"/>
    <p:sldId id="283" r:id="rId15"/>
    <p:sldId id="284" r:id="rId16"/>
    <p:sldId id="294" r:id="rId17"/>
    <p:sldId id="285" r:id="rId18"/>
    <p:sldId id="266" r:id="rId19"/>
    <p:sldId id="299" r:id="rId20"/>
    <p:sldId id="292" r:id="rId21"/>
    <p:sldId id="262" r:id="rId22"/>
    <p:sldId id="306" r:id="rId23"/>
    <p:sldId id="311" r:id="rId24"/>
    <p:sldId id="293" r:id="rId25"/>
    <p:sldId id="295" r:id="rId26"/>
    <p:sldId id="289" r:id="rId27"/>
    <p:sldId id="290" r:id="rId28"/>
    <p:sldId id="291" r:id="rId29"/>
    <p:sldId id="297" r:id="rId30"/>
    <p:sldId id="312" r:id="rId31"/>
    <p:sldId id="300" r:id="rId32"/>
    <p:sldId id="310" r:id="rId33"/>
    <p:sldId id="314" r:id="rId34"/>
    <p:sldId id="307" r:id="rId35"/>
    <p:sldId id="276" r:id="rId36"/>
    <p:sldId id="301" r:id="rId37"/>
    <p:sldId id="281" r:id="rId38"/>
    <p:sldId id="309" r:id="rId39"/>
    <p:sldId id="315" r:id="rId40"/>
    <p:sldId id="316" r:id="rId41"/>
    <p:sldId id="317" r:id="rId42"/>
    <p:sldId id="313" r:id="rId43"/>
    <p:sldId id="277" r:id="rId44"/>
    <p:sldId id="278" r:id="rId45"/>
    <p:sldId id="280" r:id="rId46"/>
    <p:sldId id="279" r:id="rId4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4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86645" autoAdjust="0"/>
  </p:normalViewPr>
  <p:slideViewPr>
    <p:cSldViewPr>
      <p:cViewPr>
        <p:scale>
          <a:sx n="99" d="100"/>
          <a:sy n="99" d="100"/>
        </p:scale>
        <p:origin x="-1176" y="-8"/>
      </p:cViewPr>
      <p:guideLst>
        <p:guide orient="horz" pos="2160"/>
        <p:guide pos="2880"/>
      </p:guideLst>
    </p:cSldViewPr>
  </p:slideViewPr>
  <p:outlineViewPr>
    <p:cViewPr>
      <p:scale>
        <a:sx n="33" d="100"/>
        <a:sy n="33" d="100"/>
      </p:scale>
      <p:origin x="0" y="643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8" d="100"/>
          <a:sy n="98" d="100"/>
        </p:scale>
        <p:origin x="-356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F4D233-0514-4AFC-9983-3BD04020802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D9769EF-093B-46B9-8A68-7351C8F65681}">
      <dgm:prSet phldrT="[Text]" custT="1"/>
      <dgm:spPr/>
      <dgm:t>
        <a:bodyPr/>
        <a:lstStyle/>
        <a:p>
          <a:r>
            <a:rPr lang="en-US" sz="1800" dirty="0" smtClean="0"/>
            <a:t>Feature Analysis</a:t>
          </a:r>
          <a:endParaRPr lang="en-US" sz="1800" dirty="0"/>
        </a:p>
      </dgm:t>
    </dgm:pt>
    <dgm:pt modelId="{EB1D298E-300C-4DF0-9299-FE838E923DA2}" type="parTrans" cxnId="{2D20E6C1-05F5-4D6D-8456-7F5A3F2F2C02}">
      <dgm:prSet/>
      <dgm:spPr/>
      <dgm:t>
        <a:bodyPr/>
        <a:lstStyle/>
        <a:p>
          <a:endParaRPr lang="en-US"/>
        </a:p>
      </dgm:t>
    </dgm:pt>
    <dgm:pt modelId="{183117D1-04E6-4E75-B4E0-21A6891F1BF8}" type="sibTrans" cxnId="{2D20E6C1-05F5-4D6D-8456-7F5A3F2F2C02}">
      <dgm:prSet/>
      <dgm:spPr/>
      <dgm:t>
        <a:bodyPr/>
        <a:lstStyle/>
        <a:p>
          <a:endParaRPr lang="en-US"/>
        </a:p>
      </dgm:t>
    </dgm:pt>
    <dgm:pt modelId="{FB8E2DE8-3917-4FA7-97F2-179EE8ECACD0}">
      <dgm:prSet phldrT="[Text]" custT="1"/>
      <dgm:spPr/>
      <dgm:t>
        <a:bodyPr/>
        <a:lstStyle/>
        <a:p>
          <a:r>
            <a:rPr lang="en-US" sz="1800" dirty="0" smtClean="0"/>
            <a:t>Feature Engineering /Selection</a:t>
          </a:r>
          <a:endParaRPr lang="en-US" sz="1800" dirty="0"/>
        </a:p>
      </dgm:t>
    </dgm:pt>
    <dgm:pt modelId="{4CAC9DC1-AC26-46FD-82C3-05EAFE235D7C}" type="parTrans" cxnId="{A438F018-05EE-4B6A-B095-098473D1BD58}">
      <dgm:prSet/>
      <dgm:spPr/>
      <dgm:t>
        <a:bodyPr/>
        <a:lstStyle/>
        <a:p>
          <a:endParaRPr lang="en-US"/>
        </a:p>
      </dgm:t>
    </dgm:pt>
    <dgm:pt modelId="{38CB5325-0879-444B-A6B7-768B108DFA23}" type="sibTrans" cxnId="{A438F018-05EE-4B6A-B095-098473D1BD58}">
      <dgm:prSet/>
      <dgm:spPr/>
      <dgm:t>
        <a:bodyPr/>
        <a:lstStyle/>
        <a:p>
          <a:endParaRPr lang="en-US"/>
        </a:p>
      </dgm:t>
    </dgm:pt>
    <dgm:pt modelId="{941BD38F-975D-47DA-85A6-9F99038F066F}">
      <dgm:prSet phldrT="[Text]" custT="1"/>
      <dgm:spPr/>
      <dgm:t>
        <a:bodyPr/>
        <a:lstStyle/>
        <a:p>
          <a:r>
            <a:rPr lang="en-US" sz="1800" dirty="0" smtClean="0"/>
            <a:t>Model Training</a:t>
          </a:r>
          <a:endParaRPr lang="en-US" sz="1800" dirty="0"/>
        </a:p>
      </dgm:t>
    </dgm:pt>
    <dgm:pt modelId="{11EB911C-D789-431B-8019-4703CAB388BF}" type="parTrans" cxnId="{6C884477-9B7C-4235-866E-C3816D9C0A59}">
      <dgm:prSet/>
      <dgm:spPr/>
      <dgm:t>
        <a:bodyPr/>
        <a:lstStyle/>
        <a:p>
          <a:endParaRPr lang="en-US"/>
        </a:p>
      </dgm:t>
    </dgm:pt>
    <dgm:pt modelId="{187148CE-6FEE-49B9-905B-CBB6B707211F}" type="sibTrans" cxnId="{6C884477-9B7C-4235-866E-C3816D9C0A59}">
      <dgm:prSet/>
      <dgm:spPr/>
      <dgm:t>
        <a:bodyPr/>
        <a:lstStyle/>
        <a:p>
          <a:endParaRPr lang="en-US"/>
        </a:p>
      </dgm:t>
    </dgm:pt>
    <dgm:pt modelId="{D64E985F-1B2D-47A0-9D5C-8D850DACBECD}">
      <dgm:prSet phldrT="[Text]" custT="1"/>
      <dgm:spPr/>
      <dgm:t>
        <a:bodyPr/>
        <a:lstStyle/>
        <a:p>
          <a:r>
            <a:rPr lang="en-US" sz="1800" dirty="0" smtClean="0"/>
            <a:t>Model Assessment</a:t>
          </a:r>
          <a:endParaRPr lang="en-US" sz="1800" dirty="0"/>
        </a:p>
      </dgm:t>
    </dgm:pt>
    <dgm:pt modelId="{67044300-A5CB-4D5B-8B60-D2F47B02EEB7}" type="parTrans" cxnId="{78181987-655F-45CE-A1D5-0EA0C2530147}">
      <dgm:prSet/>
      <dgm:spPr/>
      <dgm:t>
        <a:bodyPr/>
        <a:lstStyle/>
        <a:p>
          <a:endParaRPr lang="en-US"/>
        </a:p>
      </dgm:t>
    </dgm:pt>
    <dgm:pt modelId="{1A5D35A0-BBAA-4DDC-91E5-BCBD7BBCB245}" type="sibTrans" cxnId="{78181987-655F-45CE-A1D5-0EA0C2530147}">
      <dgm:prSet/>
      <dgm:spPr/>
      <dgm:t>
        <a:bodyPr/>
        <a:lstStyle/>
        <a:p>
          <a:endParaRPr lang="en-US"/>
        </a:p>
      </dgm:t>
    </dgm:pt>
    <dgm:pt modelId="{0136AECE-0153-4798-AEBF-0E4F399F39DF}" type="pres">
      <dgm:prSet presAssocID="{D6F4D233-0514-4AFC-9983-3BD040208025}" presName="cycle" presStyleCnt="0">
        <dgm:presLayoutVars>
          <dgm:dir/>
          <dgm:resizeHandles val="exact"/>
        </dgm:presLayoutVars>
      </dgm:prSet>
      <dgm:spPr/>
      <dgm:t>
        <a:bodyPr/>
        <a:lstStyle/>
        <a:p>
          <a:endParaRPr lang="en-US"/>
        </a:p>
      </dgm:t>
    </dgm:pt>
    <dgm:pt modelId="{2D0DF8EA-DE68-447D-994E-370339265FED}" type="pres">
      <dgm:prSet presAssocID="{8D9769EF-093B-46B9-8A68-7351C8F65681}" presName="node" presStyleLbl="node1" presStyleIdx="0" presStyleCnt="4">
        <dgm:presLayoutVars>
          <dgm:bulletEnabled val="1"/>
        </dgm:presLayoutVars>
      </dgm:prSet>
      <dgm:spPr/>
      <dgm:t>
        <a:bodyPr/>
        <a:lstStyle/>
        <a:p>
          <a:endParaRPr lang="en-US"/>
        </a:p>
      </dgm:t>
    </dgm:pt>
    <dgm:pt modelId="{4EC4479B-1B84-409D-985E-8FE93241EC72}" type="pres">
      <dgm:prSet presAssocID="{8D9769EF-093B-46B9-8A68-7351C8F65681}" presName="spNode" presStyleCnt="0"/>
      <dgm:spPr/>
    </dgm:pt>
    <dgm:pt modelId="{B303C036-C29B-4874-89E0-AA2D8F5F1AA3}" type="pres">
      <dgm:prSet presAssocID="{183117D1-04E6-4E75-B4E0-21A6891F1BF8}" presName="sibTrans" presStyleLbl="sibTrans1D1" presStyleIdx="0" presStyleCnt="4"/>
      <dgm:spPr/>
      <dgm:t>
        <a:bodyPr/>
        <a:lstStyle/>
        <a:p>
          <a:endParaRPr lang="en-US"/>
        </a:p>
      </dgm:t>
    </dgm:pt>
    <dgm:pt modelId="{746293BB-0026-4D1F-B76B-AD9959CF1010}" type="pres">
      <dgm:prSet presAssocID="{FB8E2DE8-3917-4FA7-97F2-179EE8ECACD0}" presName="node" presStyleLbl="node1" presStyleIdx="1" presStyleCnt="4">
        <dgm:presLayoutVars>
          <dgm:bulletEnabled val="1"/>
        </dgm:presLayoutVars>
      </dgm:prSet>
      <dgm:spPr/>
      <dgm:t>
        <a:bodyPr/>
        <a:lstStyle/>
        <a:p>
          <a:endParaRPr lang="en-US"/>
        </a:p>
      </dgm:t>
    </dgm:pt>
    <dgm:pt modelId="{FD3A41E9-B990-4A6F-84F7-289CE9A7DCF2}" type="pres">
      <dgm:prSet presAssocID="{FB8E2DE8-3917-4FA7-97F2-179EE8ECACD0}" presName="spNode" presStyleCnt="0"/>
      <dgm:spPr/>
    </dgm:pt>
    <dgm:pt modelId="{29D41DA5-1FB4-476A-A2BA-B5324F1B650C}" type="pres">
      <dgm:prSet presAssocID="{38CB5325-0879-444B-A6B7-768B108DFA23}" presName="sibTrans" presStyleLbl="sibTrans1D1" presStyleIdx="1" presStyleCnt="4"/>
      <dgm:spPr/>
      <dgm:t>
        <a:bodyPr/>
        <a:lstStyle/>
        <a:p>
          <a:endParaRPr lang="en-US"/>
        </a:p>
      </dgm:t>
    </dgm:pt>
    <dgm:pt modelId="{B9055A1E-647F-40B5-95B3-FE1C025FDC4B}" type="pres">
      <dgm:prSet presAssocID="{941BD38F-975D-47DA-85A6-9F99038F066F}" presName="node" presStyleLbl="node1" presStyleIdx="2" presStyleCnt="4">
        <dgm:presLayoutVars>
          <dgm:bulletEnabled val="1"/>
        </dgm:presLayoutVars>
      </dgm:prSet>
      <dgm:spPr/>
      <dgm:t>
        <a:bodyPr/>
        <a:lstStyle/>
        <a:p>
          <a:endParaRPr lang="en-US"/>
        </a:p>
      </dgm:t>
    </dgm:pt>
    <dgm:pt modelId="{B909AC23-2D4C-458C-9A11-199A3352A9B2}" type="pres">
      <dgm:prSet presAssocID="{941BD38F-975D-47DA-85A6-9F99038F066F}" presName="spNode" presStyleCnt="0"/>
      <dgm:spPr/>
    </dgm:pt>
    <dgm:pt modelId="{0A8B989B-DA9A-4906-B4E5-A5A9037D220A}" type="pres">
      <dgm:prSet presAssocID="{187148CE-6FEE-49B9-905B-CBB6B707211F}" presName="sibTrans" presStyleLbl="sibTrans1D1" presStyleIdx="2" presStyleCnt="4"/>
      <dgm:spPr/>
      <dgm:t>
        <a:bodyPr/>
        <a:lstStyle/>
        <a:p>
          <a:endParaRPr lang="en-US"/>
        </a:p>
      </dgm:t>
    </dgm:pt>
    <dgm:pt modelId="{CFCC3430-14EE-482D-9329-FDE8EEE0CFB3}" type="pres">
      <dgm:prSet presAssocID="{D64E985F-1B2D-47A0-9D5C-8D850DACBECD}" presName="node" presStyleLbl="node1" presStyleIdx="3" presStyleCnt="4">
        <dgm:presLayoutVars>
          <dgm:bulletEnabled val="1"/>
        </dgm:presLayoutVars>
      </dgm:prSet>
      <dgm:spPr/>
      <dgm:t>
        <a:bodyPr/>
        <a:lstStyle/>
        <a:p>
          <a:endParaRPr lang="en-US"/>
        </a:p>
      </dgm:t>
    </dgm:pt>
    <dgm:pt modelId="{C2BC558F-BED8-4C49-ADF5-AFC424B25A67}" type="pres">
      <dgm:prSet presAssocID="{D64E985F-1B2D-47A0-9D5C-8D850DACBECD}" presName="spNode" presStyleCnt="0"/>
      <dgm:spPr/>
    </dgm:pt>
    <dgm:pt modelId="{69A6C703-816D-4FCF-99AA-6E60767FBED1}" type="pres">
      <dgm:prSet presAssocID="{1A5D35A0-BBAA-4DDC-91E5-BCBD7BBCB245}" presName="sibTrans" presStyleLbl="sibTrans1D1" presStyleIdx="3" presStyleCnt="4"/>
      <dgm:spPr/>
      <dgm:t>
        <a:bodyPr/>
        <a:lstStyle/>
        <a:p>
          <a:endParaRPr lang="en-US"/>
        </a:p>
      </dgm:t>
    </dgm:pt>
  </dgm:ptLst>
  <dgm:cxnLst>
    <dgm:cxn modelId="{A438F018-05EE-4B6A-B095-098473D1BD58}" srcId="{D6F4D233-0514-4AFC-9983-3BD040208025}" destId="{FB8E2DE8-3917-4FA7-97F2-179EE8ECACD0}" srcOrd="1" destOrd="0" parTransId="{4CAC9DC1-AC26-46FD-82C3-05EAFE235D7C}" sibTransId="{38CB5325-0879-444B-A6B7-768B108DFA23}"/>
    <dgm:cxn modelId="{B08DFFF1-DD57-4C1D-8920-A849AA887A92}" type="presOf" srcId="{D6F4D233-0514-4AFC-9983-3BD040208025}" destId="{0136AECE-0153-4798-AEBF-0E4F399F39DF}" srcOrd="0" destOrd="0" presId="urn:microsoft.com/office/officeart/2005/8/layout/cycle5"/>
    <dgm:cxn modelId="{6C884477-9B7C-4235-866E-C3816D9C0A59}" srcId="{D6F4D233-0514-4AFC-9983-3BD040208025}" destId="{941BD38F-975D-47DA-85A6-9F99038F066F}" srcOrd="2" destOrd="0" parTransId="{11EB911C-D789-431B-8019-4703CAB388BF}" sibTransId="{187148CE-6FEE-49B9-905B-CBB6B707211F}"/>
    <dgm:cxn modelId="{86A40253-3CFA-4D65-8361-649F85FB20C7}" type="presOf" srcId="{183117D1-04E6-4E75-B4E0-21A6891F1BF8}" destId="{B303C036-C29B-4874-89E0-AA2D8F5F1AA3}" srcOrd="0" destOrd="0" presId="urn:microsoft.com/office/officeart/2005/8/layout/cycle5"/>
    <dgm:cxn modelId="{3A7BFB35-D610-4E9A-88B0-034B76677A6E}" type="presOf" srcId="{38CB5325-0879-444B-A6B7-768B108DFA23}" destId="{29D41DA5-1FB4-476A-A2BA-B5324F1B650C}" srcOrd="0" destOrd="0" presId="urn:microsoft.com/office/officeart/2005/8/layout/cycle5"/>
    <dgm:cxn modelId="{F131DD53-69DB-46E9-97EA-767BCE140051}" type="presOf" srcId="{941BD38F-975D-47DA-85A6-9F99038F066F}" destId="{B9055A1E-647F-40B5-95B3-FE1C025FDC4B}" srcOrd="0" destOrd="0" presId="urn:microsoft.com/office/officeart/2005/8/layout/cycle5"/>
    <dgm:cxn modelId="{05000848-1F54-4786-9BCD-0ABE084E997E}" type="presOf" srcId="{1A5D35A0-BBAA-4DDC-91E5-BCBD7BBCB245}" destId="{69A6C703-816D-4FCF-99AA-6E60767FBED1}" srcOrd="0" destOrd="0" presId="urn:microsoft.com/office/officeart/2005/8/layout/cycle5"/>
    <dgm:cxn modelId="{2D20E6C1-05F5-4D6D-8456-7F5A3F2F2C02}" srcId="{D6F4D233-0514-4AFC-9983-3BD040208025}" destId="{8D9769EF-093B-46B9-8A68-7351C8F65681}" srcOrd="0" destOrd="0" parTransId="{EB1D298E-300C-4DF0-9299-FE838E923DA2}" sibTransId="{183117D1-04E6-4E75-B4E0-21A6891F1BF8}"/>
    <dgm:cxn modelId="{FFE3FD44-8CEF-4EC6-AF69-46A42F0F87A1}" type="presOf" srcId="{FB8E2DE8-3917-4FA7-97F2-179EE8ECACD0}" destId="{746293BB-0026-4D1F-B76B-AD9959CF1010}" srcOrd="0" destOrd="0" presId="urn:microsoft.com/office/officeart/2005/8/layout/cycle5"/>
    <dgm:cxn modelId="{CCFAC53D-66D8-4449-AD4B-AD412D41543C}" type="presOf" srcId="{187148CE-6FEE-49B9-905B-CBB6B707211F}" destId="{0A8B989B-DA9A-4906-B4E5-A5A9037D220A}" srcOrd="0" destOrd="0" presId="urn:microsoft.com/office/officeart/2005/8/layout/cycle5"/>
    <dgm:cxn modelId="{73CCB6C1-E226-4245-B6DC-ACD7E4825E14}" type="presOf" srcId="{8D9769EF-093B-46B9-8A68-7351C8F65681}" destId="{2D0DF8EA-DE68-447D-994E-370339265FED}" srcOrd="0" destOrd="0" presId="urn:microsoft.com/office/officeart/2005/8/layout/cycle5"/>
    <dgm:cxn modelId="{69C728F2-0DB4-459D-90D6-34C45ED76D8E}" type="presOf" srcId="{D64E985F-1B2D-47A0-9D5C-8D850DACBECD}" destId="{CFCC3430-14EE-482D-9329-FDE8EEE0CFB3}" srcOrd="0" destOrd="0" presId="urn:microsoft.com/office/officeart/2005/8/layout/cycle5"/>
    <dgm:cxn modelId="{78181987-655F-45CE-A1D5-0EA0C2530147}" srcId="{D6F4D233-0514-4AFC-9983-3BD040208025}" destId="{D64E985F-1B2D-47A0-9D5C-8D850DACBECD}" srcOrd="3" destOrd="0" parTransId="{67044300-A5CB-4D5B-8B60-D2F47B02EEB7}" sibTransId="{1A5D35A0-BBAA-4DDC-91E5-BCBD7BBCB245}"/>
    <dgm:cxn modelId="{445DDFCB-A87C-4422-B18A-C6FD96C8C741}" type="presParOf" srcId="{0136AECE-0153-4798-AEBF-0E4F399F39DF}" destId="{2D0DF8EA-DE68-447D-994E-370339265FED}" srcOrd="0" destOrd="0" presId="urn:microsoft.com/office/officeart/2005/8/layout/cycle5"/>
    <dgm:cxn modelId="{BDFD3CE6-6B36-49AA-8662-765388CAFA1C}" type="presParOf" srcId="{0136AECE-0153-4798-AEBF-0E4F399F39DF}" destId="{4EC4479B-1B84-409D-985E-8FE93241EC72}" srcOrd="1" destOrd="0" presId="urn:microsoft.com/office/officeart/2005/8/layout/cycle5"/>
    <dgm:cxn modelId="{03A9A84D-87D4-44FE-90A4-1894CCA5B9EF}" type="presParOf" srcId="{0136AECE-0153-4798-AEBF-0E4F399F39DF}" destId="{B303C036-C29B-4874-89E0-AA2D8F5F1AA3}" srcOrd="2" destOrd="0" presId="urn:microsoft.com/office/officeart/2005/8/layout/cycle5"/>
    <dgm:cxn modelId="{253FC3EB-E795-47E4-A214-ABEB18D20250}" type="presParOf" srcId="{0136AECE-0153-4798-AEBF-0E4F399F39DF}" destId="{746293BB-0026-4D1F-B76B-AD9959CF1010}" srcOrd="3" destOrd="0" presId="urn:microsoft.com/office/officeart/2005/8/layout/cycle5"/>
    <dgm:cxn modelId="{FF24C140-FEC1-46AF-8CB5-0EBAEEF8B9B6}" type="presParOf" srcId="{0136AECE-0153-4798-AEBF-0E4F399F39DF}" destId="{FD3A41E9-B990-4A6F-84F7-289CE9A7DCF2}" srcOrd="4" destOrd="0" presId="urn:microsoft.com/office/officeart/2005/8/layout/cycle5"/>
    <dgm:cxn modelId="{4BA9DE3B-E7A0-4835-8E4D-F315B8E2E660}" type="presParOf" srcId="{0136AECE-0153-4798-AEBF-0E4F399F39DF}" destId="{29D41DA5-1FB4-476A-A2BA-B5324F1B650C}" srcOrd="5" destOrd="0" presId="urn:microsoft.com/office/officeart/2005/8/layout/cycle5"/>
    <dgm:cxn modelId="{25703E79-6E43-4F5D-86DB-EDB7B71DE730}" type="presParOf" srcId="{0136AECE-0153-4798-AEBF-0E4F399F39DF}" destId="{B9055A1E-647F-40B5-95B3-FE1C025FDC4B}" srcOrd="6" destOrd="0" presId="urn:microsoft.com/office/officeart/2005/8/layout/cycle5"/>
    <dgm:cxn modelId="{7BE46BA1-518C-482C-87D1-CECCE18DA915}" type="presParOf" srcId="{0136AECE-0153-4798-AEBF-0E4F399F39DF}" destId="{B909AC23-2D4C-458C-9A11-199A3352A9B2}" srcOrd="7" destOrd="0" presId="urn:microsoft.com/office/officeart/2005/8/layout/cycle5"/>
    <dgm:cxn modelId="{32EF5C8F-47EE-458E-B846-79ECA07108C1}" type="presParOf" srcId="{0136AECE-0153-4798-AEBF-0E4F399F39DF}" destId="{0A8B989B-DA9A-4906-B4E5-A5A9037D220A}" srcOrd="8" destOrd="0" presId="urn:microsoft.com/office/officeart/2005/8/layout/cycle5"/>
    <dgm:cxn modelId="{21CCE42A-9929-446C-BEBA-669C00504FE4}" type="presParOf" srcId="{0136AECE-0153-4798-AEBF-0E4F399F39DF}" destId="{CFCC3430-14EE-482D-9329-FDE8EEE0CFB3}" srcOrd="9" destOrd="0" presId="urn:microsoft.com/office/officeart/2005/8/layout/cycle5"/>
    <dgm:cxn modelId="{1EDCED27-A345-43E7-A1B9-1054BD1DD9F3}" type="presParOf" srcId="{0136AECE-0153-4798-AEBF-0E4F399F39DF}" destId="{C2BC558F-BED8-4C49-ADF5-AFC424B25A67}" srcOrd="10" destOrd="0" presId="urn:microsoft.com/office/officeart/2005/8/layout/cycle5"/>
    <dgm:cxn modelId="{BE055D09-C7DA-4A56-9434-85A5D64C297E}" type="presParOf" srcId="{0136AECE-0153-4798-AEBF-0E4F399F39DF}" destId="{69A6C703-816D-4FCF-99AA-6E60767FBED1}"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DF8EA-DE68-447D-994E-370339265FED}">
      <dsp:nvSpPr>
        <dsp:cNvPr id="0" name=""/>
        <dsp:cNvSpPr/>
      </dsp:nvSpPr>
      <dsp:spPr>
        <a:xfrm>
          <a:off x="2321718" y="174"/>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Feature Analysis</a:t>
          </a:r>
          <a:endParaRPr lang="en-US" sz="1800" kern="1200" dirty="0"/>
        </a:p>
      </dsp:txBody>
      <dsp:txXfrm>
        <a:off x="2367808" y="46264"/>
        <a:ext cx="1360382" cy="851985"/>
      </dsp:txXfrm>
    </dsp:sp>
    <dsp:sp modelId="{B303C036-C29B-4874-89E0-AA2D8F5F1AA3}">
      <dsp:nvSpPr>
        <dsp:cNvPr id="0" name=""/>
        <dsp:cNvSpPr/>
      </dsp:nvSpPr>
      <dsp:spPr>
        <a:xfrm>
          <a:off x="1488257" y="472257"/>
          <a:ext cx="3119485" cy="3119485"/>
        </a:xfrm>
        <a:custGeom>
          <a:avLst/>
          <a:gdLst/>
          <a:ahLst/>
          <a:cxnLst/>
          <a:rect l="0" t="0" r="0" b="0"/>
          <a:pathLst>
            <a:path>
              <a:moveTo>
                <a:pt x="2486503" y="305186"/>
              </a:moveTo>
              <a:arcTo wR="1559742" hR="1559742" stAng="18387232"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46293BB-0026-4D1F-B76B-AD9959CF1010}">
      <dsp:nvSpPr>
        <dsp:cNvPr id="0" name=""/>
        <dsp:cNvSpPr/>
      </dsp:nvSpPr>
      <dsp:spPr>
        <a:xfrm>
          <a:off x="3881461" y="1559917"/>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Feature Engineering /Selection</a:t>
          </a:r>
          <a:endParaRPr lang="en-US" sz="1800" kern="1200" dirty="0"/>
        </a:p>
      </dsp:txBody>
      <dsp:txXfrm>
        <a:off x="3927551" y="1606007"/>
        <a:ext cx="1360382" cy="851985"/>
      </dsp:txXfrm>
    </dsp:sp>
    <dsp:sp modelId="{29D41DA5-1FB4-476A-A2BA-B5324F1B650C}">
      <dsp:nvSpPr>
        <dsp:cNvPr id="0" name=""/>
        <dsp:cNvSpPr/>
      </dsp:nvSpPr>
      <dsp:spPr>
        <a:xfrm>
          <a:off x="1488257" y="472257"/>
          <a:ext cx="3119485" cy="3119485"/>
        </a:xfrm>
        <a:custGeom>
          <a:avLst/>
          <a:gdLst/>
          <a:ahLst/>
          <a:cxnLst/>
          <a:rect l="0" t="0" r="0" b="0"/>
          <a:pathLst>
            <a:path>
              <a:moveTo>
                <a:pt x="2957789" y="2251307"/>
              </a:moveTo>
              <a:arcTo wR="1559742" hR="1559742" stAng="1579199"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9055A1E-647F-40B5-95B3-FE1C025FDC4B}">
      <dsp:nvSpPr>
        <dsp:cNvPr id="0" name=""/>
        <dsp:cNvSpPr/>
      </dsp:nvSpPr>
      <dsp:spPr>
        <a:xfrm>
          <a:off x="2321718" y="3119659"/>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Model Training</a:t>
          </a:r>
          <a:endParaRPr lang="en-US" sz="1800" kern="1200" dirty="0"/>
        </a:p>
      </dsp:txBody>
      <dsp:txXfrm>
        <a:off x="2367808" y="3165749"/>
        <a:ext cx="1360382" cy="851985"/>
      </dsp:txXfrm>
    </dsp:sp>
    <dsp:sp modelId="{0A8B989B-DA9A-4906-B4E5-A5A9037D220A}">
      <dsp:nvSpPr>
        <dsp:cNvPr id="0" name=""/>
        <dsp:cNvSpPr/>
      </dsp:nvSpPr>
      <dsp:spPr>
        <a:xfrm>
          <a:off x="1488257" y="472257"/>
          <a:ext cx="3119485" cy="3119485"/>
        </a:xfrm>
        <a:custGeom>
          <a:avLst/>
          <a:gdLst/>
          <a:ahLst/>
          <a:cxnLst/>
          <a:rect l="0" t="0" r="0" b="0"/>
          <a:pathLst>
            <a:path>
              <a:moveTo>
                <a:pt x="632981" y="2814299"/>
              </a:moveTo>
              <a:arcTo wR="1559742" hR="1559742" stAng="7587232"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FCC3430-14EE-482D-9329-FDE8EEE0CFB3}">
      <dsp:nvSpPr>
        <dsp:cNvPr id="0" name=""/>
        <dsp:cNvSpPr/>
      </dsp:nvSpPr>
      <dsp:spPr>
        <a:xfrm>
          <a:off x="761975" y="1559917"/>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Model Assessment</a:t>
          </a:r>
          <a:endParaRPr lang="en-US" sz="1800" kern="1200" dirty="0"/>
        </a:p>
      </dsp:txBody>
      <dsp:txXfrm>
        <a:off x="808065" y="1606007"/>
        <a:ext cx="1360382" cy="851985"/>
      </dsp:txXfrm>
    </dsp:sp>
    <dsp:sp modelId="{69A6C703-816D-4FCF-99AA-6E60767FBED1}">
      <dsp:nvSpPr>
        <dsp:cNvPr id="0" name=""/>
        <dsp:cNvSpPr/>
      </dsp:nvSpPr>
      <dsp:spPr>
        <a:xfrm>
          <a:off x="1488257" y="472257"/>
          <a:ext cx="3119485" cy="3119485"/>
        </a:xfrm>
        <a:custGeom>
          <a:avLst/>
          <a:gdLst/>
          <a:ahLst/>
          <a:cxnLst/>
          <a:rect l="0" t="0" r="0" b="0"/>
          <a:pathLst>
            <a:path>
              <a:moveTo>
                <a:pt x="161695" y="868178"/>
              </a:moveTo>
              <a:arcTo wR="1559742" hR="1559742" stAng="12379199"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C90C2703-6E16-4D18-972E-71D360B08715}" type="datetimeFigureOut">
              <a:rPr lang="en-US" smtClean="0"/>
              <a:t>6/4/15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BD4275C-C852-4209-B2A7-F9AB794E0F6C}" type="slidenum">
              <a:rPr lang="en-US" smtClean="0"/>
              <a:t>‹#›</a:t>
            </a:fld>
            <a:endParaRPr lang="en-US"/>
          </a:p>
        </p:txBody>
      </p:sp>
    </p:spTree>
    <p:extLst>
      <p:ext uri="{BB962C8B-B14F-4D97-AF65-F5344CB8AC3E}">
        <p14:creationId xmlns:p14="http://schemas.microsoft.com/office/powerpoint/2010/main" val="32632672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98F4C0C8-E539-9042-AE62-EA5B0D328B47}" type="datetimeFigureOut">
              <a:rPr lang="en-US" smtClean="0"/>
              <a:t>6/4/15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988F823-8294-C549-A5AD-A38E894BF113}" type="slidenum">
              <a:rPr lang="en-US" smtClean="0"/>
              <a:t>‹#›</a:t>
            </a:fld>
            <a:endParaRPr lang="en-US"/>
          </a:p>
        </p:txBody>
      </p:sp>
    </p:spTree>
    <p:extLst>
      <p:ext uri="{BB962C8B-B14F-4D97-AF65-F5344CB8AC3E}">
        <p14:creationId xmlns:p14="http://schemas.microsoft.com/office/powerpoint/2010/main" val="42256397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mathworld.wolfram.com/StatisticalTest.html" TargetMode="External"/><Relationship Id="rId4" Type="http://schemas.openxmlformats.org/officeDocument/2006/relationships/hyperlink" Target="http://mathworld.wolfram.com/AlphaValue.html"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deck describes the process and results of my most recent participation in competitive programming for predictive analytics.</a:t>
            </a:r>
          </a:p>
          <a:p>
            <a:endParaRPr lang="en-US" baseline="0" dirty="0" smtClean="0"/>
          </a:p>
          <a:p>
            <a:r>
              <a:rPr lang="en-US" baseline="0" dirty="0" smtClean="0"/>
              <a:t>For slides where content is not self-explanatory, I’ve include notes to explain the content or provide contextual information.</a:t>
            </a:r>
          </a:p>
          <a:p>
            <a:endParaRPr lang="en-US" baseline="0" dirty="0" smtClean="0"/>
          </a:p>
          <a:p>
            <a:r>
              <a:rPr lang="en-US" baseline="0" dirty="0" smtClean="0"/>
              <a:t>This presentation attempts to answer the following questions:</a:t>
            </a:r>
          </a:p>
          <a:p>
            <a:endParaRPr lang="en-US" baseline="0" dirty="0" smtClean="0"/>
          </a:p>
          <a:p>
            <a:pPr marL="228600" indent="-228600">
              <a:buAutoNum type="arabicParenR"/>
            </a:pPr>
            <a:r>
              <a:rPr lang="en-US" baseline="0" dirty="0" smtClean="0"/>
              <a:t>What is a </a:t>
            </a:r>
            <a:r>
              <a:rPr lang="en-US" baseline="0" dirty="0" err="1" smtClean="0"/>
              <a:t>Kaggle</a:t>
            </a:r>
            <a:r>
              <a:rPr lang="en-US" baseline="0" dirty="0" smtClean="0"/>
              <a:t> competition?</a:t>
            </a:r>
          </a:p>
          <a:p>
            <a:pPr marL="228600" indent="-228600">
              <a:buAutoNum type="arabicParenR"/>
            </a:pPr>
            <a:r>
              <a:rPr lang="en-US" baseline="0" dirty="0" smtClean="0"/>
              <a:t>How much effort does it take to compete?</a:t>
            </a:r>
          </a:p>
          <a:p>
            <a:pPr marL="228600" indent="-228600">
              <a:buAutoNum type="arabicParenR"/>
            </a:pPr>
            <a:r>
              <a:rPr lang="en-US" baseline="0" dirty="0" smtClean="0"/>
              <a:t>What kind of software is used?</a:t>
            </a:r>
          </a:p>
          <a:p>
            <a:pPr marL="228600" indent="-228600">
              <a:buAutoNum type="arabicParenR"/>
            </a:pPr>
            <a:r>
              <a:rPr lang="en-US" baseline="0" dirty="0" smtClean="0"/>
              <a:t>How does one go about developing a model and make a submission?</a:t>
            </a:r>
          </a:p>
          <a:p>
            <a:pPr marL="228600" indent="-228600">
              <a:buAutoNum type="arabicParenR"/>
            </a:pPr>
            <a:r>
              <a:rPr lang="en-US" baseline="0" dirty="0" smtClean="0"/>
              <a:t>What does a winning model look like?</a:t>
            </a:r>
          </a:p>
          <a:p>
            <a:pPr marL="228600" indent="-228600">
              <a:buAutoNum type="arabicParenR"/>
            </a:pPr>
            <a:r>
              <a:rPr lang="en-US" baseline="0" dirty="0" smtClean="0"/>
              <a:t>What did I learn from </a:t>
            </a:r>
            <a:r>
              <a:rPr lang="en-US" baseline="0" smtClean="0"/>
              <a:t>this competition?</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a:t>
            </a:fld>
            <a:endParaRPr lang="en-US" dirty="0"/>
          </a:p>
        </p:txBody>
      </p:sp>
    </p:spTree>
    <p:extLst>
      <p:ext uri="{BB962C8B-B14F-4D97-AF65-F5344CB8AC3E}">
        <p14:creationId xmlns:p14="http://schemas.microsoft.com/office/powerpoint/2010/main" val="4104466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10</a:t>
            </a:fld>
            <a:endParaRPr lang="en-US"/>
          </a:p>
        </p:txBody>
      </p:sp>
    </p:spTree>
    <p:extLst>
      <p:ext uri="{BB962C8B-B14F-4D97-AF65-F5344CB8AC3E}">
        <p14:creationId xmlns:p14="http://schemas.microsoft.com/office/powerpoint/2010/main" val="3740478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Feature Extraction</a:t>
            </a:r>
            <a:r>
              <a:rPr lang="en-US" b="0" baseline="0" dirty="0" smtClean="0"/>
              <a:t> – reading and preparing data for modeling</a:t>
            </a:r>
          </a:p>
          <a:p>
            <a:r>
              <a:rPr lang="en-US" b="1" baseline="0" dirty="0" smtClean="0"/>
              <a:t>Feature Analysis</a:t>
            </a:r>
            <a:r>
              <a:rPr lang="en-US" b="0" baseline="0" dirty="0" smtClean="0"/>
              <a:t> – analysis and visualization of candidate features to identify candidates for modeling</a:t>
            </a:r>
          </a:p>
          <a:p>
            <a:r>
              <a:rPr lang="en-US" b="1" baseline="0" dirty="0" smtClean="0"/>
              <a:t>Feature Engineering/Selection</a:t>
            </a:r>
            <a:r>
              <a:rPr lang="en-US" b="0" baseline="0" dirty="0" smtClean="0"/>
              <a:t> – create data sets for model training</a:t>
            </a:r>
          </a:p>
          <a:p>
            <a:r>
              <a:rPr lang="en-US" b="1" baseline="0" dirty="0" smtClean="0"/>
              <a:t>Model Training</a:t>
            </a:r>
            <a:r>
              <a:rPr lang="en-US" b="0" baseline="0" dirty="0" smtClean="0"/>
              <a:t> – train model to make predictions using the selected set of features</a:t>
            </a:r>
          </a:p>
          <a:p>
            <a:r>
              <a:rPr lang="en-US" b="1" baseline="0" dirty="0" smtClean="0"/>
              <a:t>Model Assessment</a:t>
            </a:r>
            <a:r>
              <a:rPr lang="en-US" b="0" baseline="0" dirty="0" smtClean="0"/>
              <a:t> – assess how well the model performed against the </a:t>
            </a:r>
            <a:r>
              <a:rPr lang="en-US" b="1" baseline="0" dirty="0" smtClean="0"/>
              <a:t>test.raw</a:t>
            </a:r>
            <a:r>
              <a:rPr lang="en-US" b="0" baseline="0" dirty="0" smtClean="0"/>
              <a:t> data set</a:t>
            </a:r>
          </a:p>
          <a:p>
            <a:endParaRPr lang="en-US" b="0" baseline="0" dirty="0" smtClean="0"/>
          </a:p>
          <a:p>
            <a:r>
              <a:rPr lang="en-US" b="0" baseline="0" dirty="0" smtClean="0"/>
              <a:t>The objective is to rapidly iterate through the steps of the above cycle to create incrementally better models.</a:t>
            </a:r>
          </a:p>
          <a:p>
            <a:endParaRPr lang="en-US" b="0"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11</a:t>
            </a:fld>
            <a:endParaRPr lang="en-US" dirty="0"/>
          </a:p>
        </p:txBody>
      </p:sp>
    </p:spTree>
    <p:extLst>
      <p:ext uri="{BB962C8B-B14F-4D97-AF65-F5344CB8AC3E}">
        <p14:creationId xmlns:p14="http://schemas.microsoft.com/office/powerpoint/2010/main" val="2105468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with Feature</a:t>
            </a:r>
            <a:r>
              <a:rPr lang="en-US" baseline="0" dirty="0" smtClean="0"/>
              <a:t> Analysis, the next few slides shows an analysis of the features.</a:t>
            </a:r>
          </a:p>
          <a:p>
            <a:endParaRPr lang="en-US" baseline="0" dirty="0" smtClean="0"/>
          </a:p>
          <a:p>
            <a:r>
              <a:rPr lang="en-US" dirty="0" smtClean="0"/>
              <a:t>Above</a:t>
            </a:r>
            <a:r>
              <a:rPr lang="en-US" baseline="0" dirty="0" smtClean="0"/>
              <a:t> shows basic statistics for a subset of features.  </a:t>
            </a:r>
          </a:p>
          <a:p>
            <a:endParaRPr lang="en-US" baseline="0" dirty="0" smtClean="0"/>
          </a:p>
          <a:p>
            <a:r>
              <a:rPr lang="en-US" baseline="0" dirty="0" smtClean="0"/>
              <a:t>The statistics shown are typical of all features (feat_1 … feat_93).  </a:t>
            </a:r>
          </a:p>
          <a:p>
            <a:endParaRPr lang="en-US" baseline="0" dirty="0" smtClean="0"/>
          </a:p>
          <a:p>
            <a:r>
              <a:rPr lang="en-US" baseline="0" dirty="0" smtClean="0"/>
              <a:t>One observation:  over three quarters of the values are zero for many of the features. The data is highly skewed to the right.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12</a:t>
            </a:fld>
            <a:endParaRPr lang="en-US" dirty="0"/>
          </a:p>
        </p:txBody>
      </p:sp>
    </p:spTree>
    <p:extLst>
      <p:ext uri="{BB962C8B-B14F-4D97-AF65-F5344CB8AC3E}">
        <p14:creationId xmlns:p14="http://schemas.microsoft.com/office/powerpoint/2010/main" val="423269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and the next chart show the distribution of values of several features by product class.  The remaining features have similar appearance.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All the features have large number of outliers.</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13</a:t>
            </a:fld>
            <a:endParaRPr lang="en-US" dirty="0"/>
          </a:p>
        </p:txBody>
      </p:sp>
    </p:spTree>
    <p:extLst>
      <p:ext uri="{BB962C8B-B14F-4D97-AF65-F5344CB8AC3E}">
        <p14:creationId xmlns:p14="http://schemas.microsoft.com/office/powerpoint/2010/main" val="100425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representative of all the features.  There does not seem to be clear separation of product classes.</a:t>
            </a:r>
          </a:p>
          <a:p>
            <a:endParaRPr lang="en-US" baseline="0" dirty="0" smtClean="0"/>
          </a:p>
          <a:p>
            <a:r>
              <a:rPr lang="en-US" baseline="0" dirty="0" smtClean="0"/>
              <a:t>Overall there does not seem to be much ability in the raw features to discriminate between the classes.</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14</a:t>
            </a:fld>
            <a:endParaRPr lang="en-US" dirty="0"/>
          </a:p>
        </p:txBody>
      </p:sp>
    </p:spTree>
    <p:extLst>
      <p:ext uri="{BB962C8B-B14F-4D97-AF65-F5344CB8AC3E}">
        <p14:creationId xmlns:p14="http://schemas.microsoft.com/office/powerpoint/2010/main" val="15481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Features that</a:t>
            </a:r>
            <a:r>
              <a:rPr lang="en-US" baseline="0" dirty="0" smtClean="0"/>
              <a:t> are not part of the original raw data are called </a:t>
            </a:r>
            <a:r>
              <a:rPr lang="en-US" b="1" baseline="0" dirty="0" smtClean="0"/>
              <a:t>synthetic features</a:t>
            </a:r>
            <a:r>
              <a:rPr lang="en-US" baseline="0" dirty="0" smtClean="0"/>
              <a:t>.  </a:t>
            </a:r>
          </a:p>
          <a:p>
            <a:endParaRPr lang="en-US" baseline="0" dirty="0" smtClean="0"/>
          </a:p>
          <a:p>
            <a:r>
              <a:rPr lang="en-US" dirty="0" smtClean="0"/>
              <a:t>Created</a:t>
            </a:r>
            <a:r>
              <a:rPr lang="en-US" baseline="0" dirty="0" smtClean="0"/>
              <a:t> two </a:t>
            </a:r>
            <a:r>
              <a:rPr lang="en-US" b="0" baseline="0" dirty="0" smtClean="0"/>
              <a:t>synthetic features.</a:t>
            </a:r>
          </a:p>
          <a:p>
            <a:pPr marL="181240" indent="-181240">
              <a:buFont typeface="Arial"/>
              <a:buChar char="•"/>
            </a:pPr>
            <a:r>
              <a:rPr lang="en-US" b="0" baseline="0" dirty="0" smtClean="0"/>
              <a:t>Number of non-zero features for an observation:  </a:t>
            </a:r>
            <a:r>
              <a:rPr lang="en-US" b="1" baseline="0" dirty="0" smtClean="0"/>
              <a:t>non.zero.count</a:t>
            </a:r>
            <a:r>
              <a:rPr lang="en-US" b="0" baseline="0" dirty="0" smtClean="0"/>
              <a:t>.  </a:t>
            </a:r>
          </a:p>
          <a:p>
            <a:pPr marL="181240" indent="-181240">
              <a:buFont typeface="Arial"/>
              <a:buChar char="•"/>
            </a:pPr>
            <a:r>
              <a:rPr lang="en-US" b="0" baseline="0" dirty="0" smtClean="0"/>
              <a:t>Sum of features:  </a:t>
            </a:r>
            <a:r>
              <a:rPr lang="en-US" b="1" baseline="0" dirty="0" smtClean="0"/>
              <a:t>count.total</a:t>
            </a:r>
          </a:p>
          <a:p>
            <a:pPr marL="181240" indent="-181240">
              <a:buFont typeface="Arial"/>
              <a:buChar char="•"/>
            </a:pPr>
            <a:endParaRPr lang="en-US" b="1" baseline="0" dirty="0" smtClean="0"/>
          </a:p>
          <a:p>
            <a:r>
              <a:rPr lang="en-US" b="0" baseline="0" dirty="0" smtClean="0"/>
              <a:t>As seen by the boxplot and density plots these two features seem to have better ability to discriminant between the classes.</a:t>
            </a:r>
          </a:p>
        </p:txBody>
      </p:sp>
      <p:sp>
        <p:nvSpPr>
          <p:cNvPr id="4" name="Slide Number Placeholder 3"/>
          <p:cNvSpPr>
            <a:spLocks noGrp="1"/>
          </p:cNvSpPr>
          <p:nvPr>
            <p:ph type="sldNum" sz="quarter" idx="10"/>
          </p:nvPr>
        </p:nvSpPr>
        <p:spPr/>
        <p:txBody>
          <a:bodyPr/>
          <a:lstStyle/>
          <a:p>
            <a:fld id="{6988F823-8294-C549-A5AD-A38E894BF113}" type="slidenum">
              <a:rPr lang="en-US" smtClean="0"/>
              <a:t>15</a:t>
            </a:fld>
            <a:endParaRPr lang="en-US" dirty="0"/>
          </a:p>
        </p:txBody>
      </p:sp>
    </p:spTree>
    <p:extLst>
      <p:ext uri="{BB962C8B-B14F-4D97-AF65-F5344CB8AC3E}">
        <p14:creationId xmlns:p14="http://schemas.microsoft.com/office/powerpoint/2010/main" val="439328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value for using </a:t>
            </a:r>
            <a:r>
              <a:rPr lang="en-US" b="1" baseline="0" dirty="0" smtClean="0"/>
              <a:t>caret</a:t>
            </a:r>
            <a:r>
              <a:rPr lang="en-US" b="0" baseline="0" dirty="0" smtClean="0"/>
              <a:t> is that it takes care of all the tedious and mundane tasks for resampling and searching the hyper-parameter space to determine optimal values.  In addition, it provides supporting functions for data partitioning and pre-processing.</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the literature, the writers recommend 5 repeat, 5-fold Cross Validation (CV) or 10 </a:t>
            </a:r>
            <a:r>
              <a:rPr lang="en-US" baseline="0" dirty="0" err="1" smtClean="0"/>
              <a:t>repeart</a:t>
            </a:r>
            <a:r>
              <a:rPr lang="en-US" baseline="0" dirty="0" smtClean="0"/>
              <a:t> 10-fold CV.  For this competition, I decided</a:t>
            </a:r>
            <a:r>
              <a:rPr lang="en-US" dirty="0" smtClean="0"/>
              <a:t> one repeat, 5-fold Cross Validation (CV) for hyper-parameter tuning. Primary</a:t>
            </a:r>
            <a:r>
              <a:rPr lang="en-US" baseline="0" dirty="0" smtClean="0"/>
              <a:t> reason was to manage the training time for a model.</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Majority</a:t>
            </a:r>
            <a:r>
              <a:rPr lang="en-US" baseline="0" dirty="0" smtClean="0"/>
              <a:t> of the model training and testing occurred on my personal laptop – MacBook Pro (8 core processor, 16GB RAM, 1TB SSD)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Some model training workload, toward the end of the competition period, moved to Amazon Web Service (AWS) EC2 compute instance 16 core processor, 30GB RAM, 25GB HDD.  Using AWS cost me about $100.</a:t>
            </a:r>
            <a:endParaRPr lang="en-US" b="0" baseline="0" dirty="0" smtClean="0"/>
          </a:p>
          <a:p>
            <a:endParaRPr lang="en-US" b="0" baseline="0" dirty="0" smtClean="0"/>
          </a:p>
          <a:p>
            <a:r>
              <a:rPr lang="en-US" b="0" baseline="0" dirty="0" smtClean="0"/>
              <a:t>Primary reason for this was to achieve higher degree of parallel execution and avoid, potentially, damaging my MacBook Pro laptop.  When running parallel compute intensive work on the MacBook Pro, the sensors indicated processor temperatures reaching 96 to 98 degrees Celsius.  According to technical specs, the upper temperature limit for processors is 105 degrees Celsius.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16</a:t>
            </a:fld>
            <a:endParaRPr lang="en-US" dirty="0"/>
          </a:p>
        </p:txBody>
      </p:sp>
    </p:spTree>
    <p:extLst>
      <p:ext uri="{BB962C8B-B14F-4D97-AF65-F5344CB8AC3E}">
        <p14:creationId xmlns:p14="http://schemas.microsoft.com/office/powerpoint/2010/main" val="44144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caret</a:t>
            </a:r>
            <a:r>
              <a:rPr lang="en-US" b="0" baseline="0" dirty="0" smtClean="0"/>
              <a:t> provides out-of-the-box model performance functions.  These out-of-the-box functions are RMSE for regression models and Accuracy, Kappa or AUC for classification models.  However, </a:t>
            </a:r>
            <a:r>
              <a:rPr lang="en-US" b="1" baseline="0" dirty="0" smtClean="0"/>
              <a:t>caret</a:t>
            </a:r>
            <a:r>
              <a:rPr lang="en-US" b="0" baseline="0" dirty="0" smtClean="0"/>
              <a:t> provides a means to replace their functions with a custom model performance function.  This allows a more direct comparison with how </a:t>
            </a:r>
            <a:r>
              <a:rPr lang="en-US" b="0" baseline="0" dirty="0" err="1" smtClean="0"/>
              <a:t>Kaggle</a:t>
            </a:r>
            <a:r>
              <a:rPr lang="en-US" b="0" baseline="0" dirty="0" smtClean="0"/>
              <a:t> would score the model.</a:t>
            </a:r>
          </a:p>
          <a:p>
            <a:endParaRPr lang="en-US" b="0"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17</a:t>
            </a:fld>
            <a:endParaRPr lang="en-US" dirty="0"/>
          </a:p>
        </p:txBody>
      </p:sp>
    </p:spTree>
    <p:extLst>
      <p:ext uri="{BB962C8B-B14F-4D97-AF65-F5344CB8AC3E}">
        <p14:creationId xmlns:p14="http://schemas.microsoft.com/office/powerpoint/2010/main" val="183455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Used </a:t>
            </a:r>
            <a:r>
              <a:rPr lang="en-US" b="1" baseline="0" dirty="0" smtClean="0"/>
              <a:t>caret</a:t>
            </a:r>
            <a:r>
              <a:rPr lang="en-US" b="0" baseline="0" dirty="0" smtClean="0"/>
              <a:t>’s </a:t>
            </a:r>
            <a:r>
              <a:rPr lang="en-US" b="1" baseline="0" dirty="0" err="1" smtClean="0"/>
              <a:t>createDataPartition</a:t>
            </a:r>
            <a:r>
              <a:rPr lang="en-US" b="0" baseline="0" dirty="0" smtClean="0"/>
              <a:t> function to split the </a:t>
            </a:r>
            <a:r>
              <a:rPr lang="en-US" b="0" baseline="0" dirty="0" err="1" smtClean="0"/>
              <a:t>Kaggle</a:t>
            </a:r>
            <a:r>
              <a:rPr lang="en-US" b="0" baseline="0" dirty="0" smtClean="0"/>
              <a:t> Training data set into three parts.</a:t>
            </a:r>
            <a:endParaRPr lang="en-US" baseline="0" dirty="0" smtClean="0"/>
          </a:p>
          <a:p>
            <a:endParaRPr lang="en-US" baseline="0" dirty="0" smtClean="0"/>
          </a:p>
          <a:p>
            <a:r>
              <a:rPr lang="en-US" baseline="0" dirty="0" smtClean="0"/>
              <a:t>Individual models are built using the </a:t>
            </a:r>
            <a:r>
              <a:rPr lang="en-US" b="1" baseline="0" dirty="0" smtClean="0"/>
              <a:t>train.raw </a:t>
            </a:r>
            <a:r>
              <a:rPr lang="en-US" baseline="0" dirty="0" smtClean="0"/>
              <a:t>subset.</a:t>
            </a:r>
          </a:p>
          <a:p>
            <a:endParaRPr lang="en-US" baseline="0" dirty="0" smtClean="0"/>
          </a:p>
          <a:p>
            <a:r>
              <a:rPr lang="en-US" baseline="0" dirty="0" smtClean="0"/>
              <a:t>The approach for combining predictions from the base learners is to take a weighted average of their predictions .  The </a:t>
            </a:r>
            <a:r>
              <a:rPr lang="en-US" b="1" baseline="0" dirty="0" smtClean="0"/>
              <a:t>calib.raw</a:t>
            </a:r>
            <a:r>
              <a:rPr lang="en-US" baseline="0" dirty="0" smtClean="0"/>
              <a:t> data set is used to determine weighting factors.</a:t>
            </a:r>
          </a:p>
          <a:p>
            <a:endParaRPr lang="en-US" baseline="0" dirty="0" smtClean="0"/>
          </a:p>
          <a:p>
            <a:r>
              <a:rPr lang="en-US" b="1" baseline="0" dirty="0" smtClean="0"/>
              <a:t>test.raw </a:t>
            </a:r>
            <a:r>
              <a:rPr lang="en-US" b="0" baseline="0" dirty="0" smtClean="0"/>
              <a:t>is used to estimate of the performance of a model/meta model prior to making a submission to Kaggle.</a:t>
            </a:r>
            <a:endParaRPr lang="en-US" b="1" baseline="0" dirty="0" smtClean="0"/>
          </a:p>
          <a:p>
            <a:endParaRPr lang="en-US"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18</a:t>
            </a:fld>
            <a:endParaRPr lang="en-US" dirty="0"/>
          </a:p>
        </p:txBody>
      </p:sp>
    </p:spTree>
    <p:extLst>
      <p:ext uri="{BB962C8B-B14F-4D97-AF65-F5344CB8AC3E}">
        <p14:creationId xmlns:p14="http://schemas.microsoft.com/office/powerpoint/2010/main" val="2299958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can be seen the MLL based on the </a:t>
            </a:r>
            <a:r>
              <a:rPr lang="en-US" baseline="0" dirty="0" err="1" smtClean="0"/>
              <a:t>test.raw</a:t>
            </a:r>
            <a:r>
              <a:rPr lang="en-US" baseline="0" dirty="0" smtClean="0"/>
              <a:t> data is close to what was actually achieved on submitted predictions made one the </a:t>
            </a:r>
            <a:r>
              <a:rPr lang="en-US" baseline="0" dirty="0" err="1" smtClean="0"/>
              <a:t>Kaggle</a:t>
            </a:r>
            <a:r>
              <a:rPr lang="en-US" baseline="0" dirty="0" smtClean="0"/>
              <a:t> test data set with the same models.</a:t>
            </a:r>
          </a:p>
          <a:p>
            <a:endParaRPr lang="en-US" baseline="0" dirty="0" smtClean="0"/>
          </a:p>
          <a:p>
            <a:r>
              <a:rPr lang="en-US" baseline="0" dirty="0" smtClean="0"/>
              <a:t>From this I felt comfortable that I could do a lot of testing locally and have a good feel for what I would achieve with a submission to </a:t>
            </a:r>
            <a:r>
              <a:rPr lang="en-US" baseline="0" dirty="0" err="1" smtClean="0"/>
              <a:t>Kaggle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19</a:t>
            </a:fld>
            <a:endParaRPr lang="en-US" dirty="0"/>
          </a:p>
        </p:txBody>
      </p:sp>
    </p:spTree>
    <p:extLst>
      <p:ext uri="{BB962C8B-B14F-4D97-AF65-F5344CB8AC3E}">
        <p14:creationId xmlns:p14="http://schemas.microsoft.com/office/powerpoint/2010/main" val="2369637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2</a:t>
            </a:fld>
            <a:endParaRPr lang="en-US"/>
          </a:p>
        </p:txBody>
      </p:sp>
    </p:spTree>
    <p:extLst>
      <p:ext uri="{BB962C8B-B14F-4D97-AF65-F5344CB8AC3E}">
        <p14:creationId xmlns:p14="http://schemas.microsoft.com/office/powerpoint/2010/main" val="2306160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Chart above shows the different type of individual models built and</a:t>
            </a:r>
            <a:r>
              <a:rPr lang="en-US" baseline="0" dirty="0" smtClean="0"/>
              <a:t> t</a:t>
            </a:r>
            <a:r>
              <a:rPr lang="en-US" dirty="0" smtClean="0"/>
              <a:t>ested</a:t>
            </a:r>
            <a:r>
              <a:rPr lang="en-US" baseline="0" dirty="0" smtClean="0"/>
              <a:t> over</a:t>
            </a:r>
            <a:r>
              <a:rPr lang="en-US" dirty="0" smtClean="0"/>
              <a:t> the course of the competition.  The</a:t>
            </a:r>
            <a:r>
              <a:rPr lang="en-US" baseline="0" dirty="0" smtClean="0"/>
              <a:t> height of the bar indicates the number of training runs for a particular model algorithm. The number in the bars show the total elapsed time consumed by the training runs.  For example, trained and tested 63 different boosted tree models (</a:t>
            </a:r>
            <a:r>
              <a:rPr lang="en-US" b="1" baseline="0" dirty="0" smtClean="0"/>
              <a:t>gbm).  </a:t>
            </a:r>
            <a:r>
              <a:rPr lang="en-US" b="0" baseline="0" dirty="0" smtClean="0"/>
              <a:t>This</a:t>
            </a:r>
            <a:r>
              <a:rPr lang="en-US" b="1" baseline="0" dirty="0" smtClean="0"/>
              <a:t> </a:t>
            </a:r>
            <a:r>
              <a:rPr lang="en-US" b="0" baseline="0" dirty="0" smtClean="0"/>
              <a:t>took over 3,200 minutes or over 53.5 hours.  The second most tested model algorithm was random forest (</a:t>
            </a:r>
            <a:r>
              <a:rPr lang="en-US" b="1" baseline="0" dirty="0" smtClean="0"/>
              <a:t>rf</a:t>
            </a:r>
            <a:r>
              <a:rPr lang="en-US" b="0" baseline="0" dirty="0" smtClean="0"/>
              <a:t>), which accounted for 44 models and 9 hours (546 minutes).</a:t>
            </a:r>
          </a:p>
          <a:p>
            <a:endParaRPr lang="en-US" b="0" baseline="0" dirty="0" smtClean="0"/>
          </a:p>
          <a:p>
            <a:r>
              <a:rPr lang="en-US" b="0" baseline="0" dirty="0" smtClean="0"/>
              <a:t>In total trained and tested 170 models that took almost 77 hours of execution time.  Actually this is a lower bound on the model testing.  During the heat of the competition, at the end, did not keep a complete record for creating the meta model.</a:t>
            </a:r>
          </a:p>
          <a:p>
            <a:endParaRPr lang="en-US" b="0" baseline="0" dirty="0" smtClean="0"/>
          </a:p>
          <a:p>
            <a:r>
              <a:rPr lang="en-US" b="0" baseline="0" dirty="0" smtClean="0"/>
              <a:t>If we include time for software coding and debugging, feature analysis and model algorithm research, I probably spent 100+ hours on the competition during a six </a:t>
            </a:r>
            <a:r>
              <a:rPr lang="en-US" b="0" baseline="0" smtClean="0"/>
              <a:t>week period.</a:t>
            </a:r>
            <a:endParaRPr lang="en-US" b="0" baseline="0" dirty="0" smtClean="0"/>
          </a:p>
          <a:p>
            <a:endParaRPr lang="en-US" b="0" baseline="0" dirty="0" smtClean="0"/>
          </a:p>
          <a:p>
            <a:endParaRPr lang="en-US" b="0" baseline="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20</a:t>
            </a:fld>
            <a:endParaRPr lang="en-US" dirty="0"/>
          </a:p>
        </p:txBody>
      </p:sp>
    </p:spTree>
    <p:extLst>
      <p:ext uri="{BB962C8B-B14F-4D97-AF65-F5344CB8AC3E}">
        <p14:creationId xmlns:p14="http://schemas.microsoft.com/office/powerpoint/2010/main" val="2286166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During the competition, while developing and testing the 170 model variations, made 51 submissions to kaggle to get kaggle’s view of model performance.  As a note of comparison, the 1</a:t>
            </a:r>
            <a:r>
              <a:rPr lang="en-US" b="0" baseline="30000" dirty="0" smtClean="0"/>
              <a:t>st</a:t>
            </a:r>
            <a:r>
              <a:rPr lang="en-US" b="0" baseline="0" dirty="0" smtClean="0"/>
              <a:t> place team made 90 submissions to </a:t>
            </a:r>
            <a:r>
              <a:rPr lang="en-US" b="0" baseline="0" dirty="0" err="1" smtClean="0"/>
              <a:t>Kaggle</a:t>
            </a:r>
            <a:r>
              <a:rPr lang="en-US" b="0" baseline="0" dirty="0" smtClean="0"/>
              <a:t>, the 2</a:t>
            </a:r>
            <a:r>
              <a:rPr lang="en-US" b="0" baseline="30000" dirty="0" smtClean="0"/>
              <a:t>nd</a:t>
            </a:r>
            <a:r>
              <a:rPr lang="en-US" b="0" baseline="0" dirty="0" smtClean="0"/>
              <a:t> place team made 26 submissions and the 3</a:t>
            </a:r>
            <a:r>
              <a:rPr lang="en-US" b="0" baseline="30000" dirty="0" smtClean="0"/>
              <a:t>rd</a:t>
            </a:r>
            <a:r>
              <a:rPr lang="en-US" b="0" baseline="0" dirty="0" smtClean="0"/>
              <a:t> place team made 103 submissions.</a:t>
            </a:r>
            <a:endParaRPr lang="en-US" dirty="0" smtClean="0"/>
          </a:p>
          <a:p>
            <a:endParaRPr lang="en-US" dirty="0" smtClean="0"/>
          </a:p>
          <a:p>
            <a:r>
              <a:rPr lang="en-US" dirty="0" smtClean="0"/>
              <a:t>Chart on the left</a:t>
            </a:r>
            <a:r>
              <a:rPr lang="en-US" baseline="0" dirty="0" smtClean="0"/>
              <a:t> compares my score with the Leader’s score during the competition, again noting that over the course of the competition, different teams assumed the Leader position.  Lines depict the MLL score based on the 30% of the Kaggle test data set (Public Leaderboard Score).  The “X” are the final MLL score based on the remaining 70% of the Kaggle test data set at the end of the competition (Private Leaderboard Score).</a:t>
            </a:r>
          </a:p>
          <a:p>
            <a:endParaRPr lang="en-US" baseline="0" dirty="0" smtClean="0"/>
          </a:p>
          <a:p>
            <a:r>
              <a:rPr lang="en-US" dirty="0" smtClean="0"/>
              <a:t>Chart on the right shows the relative</a:t>
            </a:r>
            <a:r>
              <a:rPr lang="en-US" baseline="0" dirty="0" smtClean="0"/>
              <a:t> standing for me (Team JMT5802).  Height of bar indicates the percentage of teams with a higher MLL score, i.e., worse performing model.  The Leader would have a percentage of 100%,  At the end of the competition I achieved an MLL of </a:t>
            </a:r>
            <a:r>
              <a:rPr lang="en-US" sz="1300" dirty="0"/>
              <a:t>0.45987, which placed me </a:t>
            </a:r>
            <a:r>
              <a:rPr lang="en-US" baseline="0" dirty="0" smtClean="0"/>
              <a:t>at 74.7%.  If I could have lowered my MLL by 0.00112, I would have moved up 12 positions and achieved a </a:t>
            </a:r>
            <a:r>
              <a:rPr lang="en-US" b="1" baseline="0" dirty="0" smtClean="0"/>
              <a:t>Top 25%</a:t>
            </a:r>
            <a:r>
              <a:rPr lang="en-US" b="0" baseline="0" dirty="0" smtClean="0"/>
              <a:t> badge.  “Missed it by that much!”</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21</a:t>
            </a:fld>
            <a:endParaRPr lang="en-US" dirty="0"/>
          </a:p>
        </p:txBody>
      </p:sp>
    </p:spTree>
    <p:extLst>
      <p:ext uri="{BB962C8B-B14F-4D97-AF65-F5344CB8AC3E}">
        <p14:creationId xmlns:p14="http://schemas.microsoft.com/office/powerpoint/2010/main" val="2748631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22</a:t>
            </a:fld>
            <a:endParaRPr lang="en-US" dirty="0"/>
          </a:p>
        </p:txBody>
      </p:sp>
    </p:spTree>
    <p:extLst>
      <p:ext uri="{BB962C8B-B14F-4D97-AF65-F5344CB8AC3E}">
        <p14:creationId xmlns:p14="http://schemas.microsoft.com/office/powerpoint/2010/main" val="3161000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a:t>
            </a:r>
            <a:r>
              <a:rPr lang="en-US" baseline="0" dirty="0" smtClean="0"/>
              <a:t> approach is to combine the predictions of several models to derive the prediction that is sent to </a:t>
            </a:r>
            <a:r>
              <a:rPr lang="en-US" baseline="0" dirty="0" err="1" smtClean="0"/>
              <a:t>Kaggle</a:t>
            </a:r>
            <a:r>
              <a:rPr lang="en-US" baseline="0" dirty="0" smtClean="0"/>
              <a:t>.</a:t>
            </a:r>
            <a:endParaRPr lang="en-US" dirty="0" smtClean="0"/>
          </a:p>
          <a:p>
            <a:endParaRPr lang="en-US" dirty="0" smtClean="0"/>
          </a:p>
          <a:p>
            <a:r>
              <a:rPr lang="en-US" dirty="0" smtClean="0"/>
              <a:t>Chart</a:t>
            </a:r>
            <a:r>
              <a:rPr lang="en-US" baseline="0" dirty="0" smtClean="0"/>
              <a:t> above display the best 3 MLL scores for various individual models tested during development. </a:t>
            </a:r>
          </a:p>
          <a:p>
            <a:endParaRPr lang="en-US" baseline="0" dirty="0" smtClean="0"/>
          </a:p>
          <a:p>
            <a:r>
              <a:rPr lang="en-US" baseline="0" dirty="0" smtClean="0"/>
              <a:t>Decided to move forward with gbm2, gbm4 and rf2 models as base learners for the final build that are incorporated into the meta model.  These three models represent two different algorithms (random forest and boosted trees) and two kinds of feature sets (original features and class specific synthetic features).</a:t>
            </a:r>
          </a:p>
          <a:p>
            <a:endParaRPr lang="en-US" baseline="0" dirty="0" smtClean="0"/>
          </a:p>
          <a:p>
            <a:r>
              <a:rPr lang="en-US" baseline="0" dirty="0" smtClean="0"/>
              <a:t>In attempt to build the best base learner models, trained the gbm2, gbm4 and rf2 models using the entire collection of </a:t>
            </a:r>
            <a:r>
              <a:rPr lang="en-US" baseline="0" dirty="0" err="1" smtClean="0"/>
              <a:t>train.raw</a:t>
            </a:r>
            <a:r>
              <a:rPr lang="en-US" baseline="0" dirty="0" smtClean="0"/>
              <a:t>, </a:t>
            </a:r>
            <a:r>
              <a:rPr lang="en-US" baseline="0" dirty="0" err="1" smtClean="0"/>
              <a:t>calib.raw</a:t>
            </a:r>
            <a:r>
              <a:rPr lang="en-US" baseline="0" dirty="0" smtClean="0"/>
              <a:t> and </a:t>
            </a:r>
            <a:r>
              <a:rPr lang="en-US" baseline="0" dirty="0" err="1" smtClean="0"/>
              <a:t>test.raw</a:t>
            </a:r>
            <a:r>
              <a:rPr lang="en-US" baseline="0" dirty="0" smtClean="0"/>
              <a:t> data sets.  Use of </a:t>
            </a:r>
            <a:r>
              <a:rPr lang="en-US" baseline="0" dirty="0" err="1" smtClean="0"/>
              <a:t>test.raw</a:t>
            </a:r>
            <a:r>
              <a:rPr lang="en-US" baseline="0" dirty="0" smtClean="0"/>
              <a:t> in model training prevented its use in estimating the </a:t>
            </a:r>
            <a:r>
              <a:rPr lang="en-US" baseline="0" dirty="0" err="1" smtClean="0"/>
              <a:t>kaggle</a:t>
            </a:r>
            <a:r>
              <a:rPr lang="en-US" baseline="0" dirty="0" smtClean="0"/>
              <a:t> Public Leaderboard score after this point.  From this point on, I was flying blind on how well any subsequent submission to </a:t>
            </a:r>
            <a:r>
              <a:rPr lang="en-US" baseline="0" dirty="0" err="1" smtClean="0"/>
              <a:t>Kaggle</a:t>
            </a:r>
            <a:r>
              <a:rPr lang="en-US" baseline="0" dirty="0" smtClean="0"/>
              <a:t> would perform.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23</a:t>
            </a:fld>
            <a:endParaRPr lang="en-US"/>
          </a:p>
        </p:txBody>
      </p:sp>
    </p:spTree>
    <p:extLst>
      <p:ext uri="{BB962C8B-B14F-4D97-AF65-F5344CB8AC3E}">
        <p14:creationId xmlns:p14="http://schemas.microsoft.com/office/powerpoint/2010/main" val="1110567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base leaner.  This model was able to make direct multi-class predictions.</a:t>
            </a:r>
          </a:p>
          <a:p>
            <a:endParaRPr lang="en-US" baseline="0" dirty="0" smtClean="0"/>
          </a:p>
          <a:p>
            <a:r>
              <a:rPr lang="en-US" baseline="0" dirty="0" smtClean="0"/>
              <a:t>The Public Leaderboard score is based on 30% of the </a:t>
            </a:r>
            <a:r>
              <a:rPr lang="en-US" baseline="0" dirty="0" err="1" smtClean="0"/>
              <a:t>Kaggle</a:t>
            </a:r>
            <a:r>
              <a:rPr lang="en-US" baseline="0" dirty="0" smtClean="0"/>
              <a:t> Test Data set.</a:t>
            </a:r>
          </a:p>
          <a:p>
            <a:endParaRPr lang="en-US"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24</a:t>
            </a:fld>
            <a:endParaRPr lang="en-US" dirty="0"/>
          </a:p>
        </p:txBody>
      </p:sp>
    </p:spTree>
    <p:extLst>
      <p:ext uri="{BB962C8B-B14F-4D97-AF65-F5344CB8AC3E}">
        <p14:creationId xmlns:p14="http://schemas.microsoft.com/office/powerpoint/2010/main" val="184567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base learner.  Due to a bug in </a:t>
            </a:r>
            <a:r>
              <a:rPr lang="en-US" b="1" dirty="0" err="1" smtClean="0"/>
              <a:t>gbm</a:t>
            </a:r>
            <a:r>
              <a:rPr lang="en-US" b="0" baseline="0" dirty="0" smtClean="0"/>
              <a:t> was not able use the parameter </a:t>
            </a:r>
            <a:r>
              <a:rPr lang="en-US" b="1" baseline="0" dirty="0" smtClean="0"/>
              <a:t>distribution=“multinomial”</a:t>
            </a:r>
            <a:r>
              <a:rPr lang="en-US" b="0" baseline="0" dirty="0" smtClean="0"/>
              <a:t> to create multi-class predictions.  See Appendix for additional details.</a:t>
            </a:r>
            <a:endParaRPr lang="en-US" dirty="0" smtClean="0"/>
          </a:p>
          <a:p>
            <a:endParaRPr lang="en-US" dirty="0" smtClean="0"/>
          </a:p>
          <a:p>
            <a:r>
              <a:rPr lang="en-US" dirty="0" smtClean="0"/>
              <a:t>Due to the bug, decided to try</a:t>
            </a:r>
            <a:r>
              <a:rPr lang="en-US" baseline="0" dirty="0" smtClean="0"/>
              <a:t> a </a:t>
            </a:r>
            <a:r>
              <a:rPr lang="en-US" dirty="0" smtClean="0"/>
              <a:t>“one vs all” approach.</a:t>
            </a:r>
            <a:r>
              <a:rPr lang="en-US" baseline="0" dirty="0" smtClean="0"/>
              <a:t>  This method </a:t>
            </a:r>
            <a:r>
              <a:rPr lang="en-US" dirty="0" smtClean="0"/>
              <a:t>requires fitting 9</a:t>
            </a:r>
            <a:r>
              <a:rPr lang="en-US" baseline="0" dirty="0" smtClean="0"/>
              <a:t> sub-models, each doing a 2-class model.  These sub-models predict whether a product is </a:t>
            </a:r>
          </a:p>
          <a:p>
            <a:pPr marL="181240" indent="-181240">
              <a:buFont typeface="Arial" panose="020B0604020202020204" pitchFamily="34" charset="0"/>
              <a:buChar char="•"/>
            </a:pPr>
            <a:r>
              <a:rPr lang="en-US" baseline="0" dirty="0" smtClean="0"/>
              <a:t>“Class_1” or “Not_Class_1”</a:t>
            </a:r>
          </a:p>
          <a:p>
            <a:pPr marL="181240" indent="-181240">
              <a:buFont typeface="Arial" panose="020B0604020202020204" pitchFamily="34" charset="0"/>
              <a:buChar char="•"/>
            </a:pPr>
            <a:r>
              <a:rPr lang="en-US" baseline="0" dirty="0" smtClean="0"/>
              <a:t>“Class_2” or “Not_Class_2”</a:t>
            </a:r>
          </a:p>
          <a:p>
            <a:pPr marL="483306" lvl="1"/>
            <a:r>
              <a:rPr lang="en-US" baseline="0" dirty="0" smtClean="0"/>
              <a:t>… </a:t>
            </a:r>
          </a:p>
          <a:p>
            <a:pPr marL="181240" indent="-181240">
              <a:buFont typeface="Arial" panose="020B0604020202020204" pitchFamily="34" charset="0"/>
              <a:buChar char="•"/>
            </a:pPr>
            <a:r>
              <a:rPr lang="en-US" baseline="0" dirty="0" smtClean="0"/>
              <a:t>“Class_9  or “Not_Class_9”</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Consolidated the predictions from the 9 sub-models to create the multi-class submission required by </a:t>
            </a:r>
            <a:r>
              <a:rPr lang="en-US" baseline="0" dirty="0" err="1" smtClean="0"/>
              <a:t>kaggle</a:t>
            </a:r>
            <a:r>
              <a:rPr lang="en-US" baseline="0" dirty="0" smtClean="0"/>
              <a:t>.</a:t>
            </a:r>
          </a:p>
        </p:txBody>
      </p:sp>
      <p:sp>
        <p:nvSpPr>
          <p:cNvPr id="4" name="Slide Number Placeholder 3"/>
          <p:cNvSpPr>
            <a:spLocks noGrp="1"/>
          </p:cNvSpPr>
          <p:nvPr>
            <p:ph type="sldNum" sz="quarter" idx="10"/>
          </p:nvPr>
        </p:nvSpPr>
        <p:spPr/>
        <p:txBody>
          <a:bodyPr/>
          <a:lstStyle/>
          <a:p>
            <a:fld id="{6988F823-8294-C549-A5AD-A38E894BF113}" type="slidenum">
              <a:rPr lang="en-US" smtClean="0"/>
              <a:t>25</a:t>
            </a:fld>
            <a:endParaRPr lang="en-US" dirty="0"/>
          </a:p>
        </p:txBody>
      </p:sp>
    </p:spTree>
    <p:extLst>
      <p:ext uri="{BB962C8B-B14F-4D97-AF65-F5344CB8AC3E}">
        <p14:creationId xmlns:p14="http://schemas.microsoft.com/office/powerpoint/2010/main" val="1094675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Toward</a:t>
            </a:r>
            <a:r>
              <a:rPr lang="en-US" baseline="0" dirty="0" smtClean="0"/>
              <a:t> the end of the competition, decided to try out some other synthetic features.  This was specifically geared toward the third model selected to be part of the meta model.  The idea behind these features were to create a feature set custom to each product class.  In the other two models, the same set of features were used to train those models.</a:t>
            </a:r>
            <a:endParaRPr lang="en-US" dirty="0" smtClean="0"/>
          </a:p>
          <a:p>
            <a:endParaRPr lang="en-US" dirty="0" smtClean="0"/>
          </a:p>
          <a:p>
            <a:r>
              <a:rPr lang="en-US" dirty="0" smtClean="0"/>
              <a:t>A</a:t>
            </a:r>
            <a:r>
              <a:rPr lang="en-US" baseline="0" dirty="0" smtClean="0"/>
              <a:t> common technique for generating additional features is taking pairwise differences, sums and ratios.  For this competition decided to generate additional features by taking the pairwise differences.  Decided against pairwise ratios to avoid having to dealing with large number of missing values due to division by zero.</a:t>
            </a:r>
          </a:p>
          <a:p>
            <a:endParaRPr lang="en-US" baseline="0" dirty="0" smtClean="0"/>
          </a:p>
          <a:p>
            <a:r>
              <a:rPr lang="en-US" baseline="0" dirty="0" smtClean="0"/>
              <a:t>Names for the pairwise difference synthetic features were named in the following manner.  The synthetic feature for </a:t>
            </a:r>
            <a:r>
              <a:rPr lang="en-US" b="1" baseline="0" dirty="0" smtClean="0"/>
              <a:t>feat_1</a:t>
            </a:r>
            <a:r>
              <a:rPr lang="en-US" b="0" baseline="0" dirty="0" smtClean="0"/>
              <a:t> – </a:t>
            </a:r>
            <a:r>
              <a:rPr lang="en-US" b="1" baseline="0" dirty="0" smtClean="0"/>
              <a:t>feat_33</a:t>
            </a:r>
            <a:r>
              <a:rPr lang="en-US" b="0" baseline="0" dirty="0" smtClean="0"/>
              <a:t> is labelled as </a:t>
            </a:r>
            <a:r>
              <a:rPr lang="en-US" b="1" baseline="0" dirty="0" smtClean="0"/>
              <a:t>diff_1.33</a:t>
            </a:r>
            <a:r>
              <a:rPr lang="en-US" b="0" baseline="0" dirty="0" smtClean="0"/>
              <a:t>.</a:t>
            </a:r>
            <a:endParaRPr lang="en-US" baseline="0" dirty="0" smtClean="0"/>
          </a:p>
          <a:p>
            <a:endParaRPr lang="en-US" baseline="0" dirty="0" smtClean="0"/>
          </a:p>
          <a:p>
            <a:r>
              <a:rPr lang="en-US" baseline="0" dirty="0" smtClean="0"/>
              <a:t>Box plot is a sample of pairwise differences.  Taking pairwise differences resulted in an additional 4,278 features, for a total of 4,371, including the original 93 feature set.  Trying to include this large number of synthetic features adversely affects run-time for training models.  </a:t>
            </a:r>
          </a:p>
          <a:p>
            <a:endParaRPr lang="en-US" baseline="0" dirty="0" smtClean="0"/>
          </a:p>
          <a:p>
            <a:r>
              <a:rPr lang="en-US" baseline="0" dirty="0" smtClean="0"/>
              <a:t>Reduced synthetic features by using the procedure described on the next slide.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26</a:t>
            </a:fld>
            <a:endParaRPr lang="en-US" dirty="0"/>
          </a:p>
        </p:txBody>
      </p:sp>
    </p:spTree>
    <p:extLst>
      <p:ext uri="{BB962C8B-B14F-4D97-AF65-F5344CB8AC3E}">
        <p14:creationId xmlns:p14="http://schemas.microsoft.com/office/powerpoint/2010/main" val="1187553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findCorrelation</a:t>
            </a:r>
            <a:r>
              <a:rPr lang="en-US" b="0" baseline="0" dirty="0" smtClean="0"/>
              <a:t> - </a:t>
            </a:r>
            <a:r>
              <a:rPr lang="en-US" sz="1200" b="0" i="0" kern="1200" dirty="0" smtClean="0">
                <a:solidFill>
                  <a:schemeClr val="tx1"/>
                </a:solidFill>
                <a:effectLst/>
                <a:latin typeface="+mn-lt"/>
                <a:ea typeface="+mn-ea"/>
                <a:cs typeface="+mn-cs"/>
              </a:rPr>
              <a:t>This function searches through a correlation matrix and returns a vector of integers corresponding to columns to remove to reduce pair-wise correlations.</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nearZeroVar</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 Diagnoses predictors that have one unique value (i.e. are zero variance predictors) or predictors that are have both of the following characteristics: they have very few unique values relative to the number of samples and the ratio of the frequency of the most common value to the frequency of the second most common value is large.</a:t>
            </a:r>
          </a:p>
          <a:p>
            <a:endParaRPr lang="en-US" sz="1200" b="1"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Bonferroni</a:t>
            </a:r>
            <a:r>
              <a:rPr lang="en-US" sz="1200" b="0" i="0" kern="1200" baseline="0" dirty="0" smtClean="0">
                <a:solidFill>
                  <a:schemeClr val="tx1"/>
                </a:solidFill>
                <a:effectLst/>
                <a:latin typeface="+mn-lt"/>
                <a:ea typeface="+mn-ea"/>
                <a:cs typeface="+mn-cs"/>
              </a:rPr>
              <a:t> Correction – “</a:t>
            </a:r>
            <a:r>
              <a:rPr lang="en-US" dirty="0" smtClean="0"/>
              <a:t>The </a:t>
            </a:r>
            <a:r>
              <a:rPr lang="en-US" dirty="0" err="1" smtClean="0"/>
              <a:t>Bonferroni</a:t>
            </a:r>
            <a:r>
              <a:rPr lang="en-US" dirty="0" smtClean="0"/>
              <a:t> correction is a multiple-comparison correction used when several dependent or independent </a:t>
            </a:r>
            <a:r>
              <a:rPr lang="en-US" u="sng" dirty="0" smtClean="0">
                <a:solidFill>
                  <a:schemeClr val="tx1"/>
                </a:solidFill>
                <a:hlinkClick r:id="rId3" action="ppaction://hlinkfile"/>
              </a:rPr>
              <a:t>statistical tests</a:t>
            </a:r>
            <a:r>
              <a:rPr lang="en-US" u="sng" dirty="0" smtClean="0">
                <a:solidFill>
                  <a:schemeClr val="tx1"/>
                </a:solidFill>
              </a:rPr>
              <a:t> </a:t>
            </a:r>
            <a:r>
              <a:rPr lang="en-US" dirty="0" smtClean="0"/>
              <a:t>are being performed simultaneously (since while a given </a:t>
            </a:r>
            <a:r>
              <a:rPr lang="en-US" dirty="0" smtClean="0">
                <a:hlinkClick r:id="rId4" action="ppaction://hlinkfile"/>
              </a:rPr>
              <a:t>alpha value</a:t>
            </a:r>
            <a:r>
              <a:rPr lang="en-US" dirty="0" smtClean="0"/>
              <a:t> may be appropriate for each individual comparison, it is not for the set of </a:t>
            </a:r>
            <a:r>
              <a:rPr lang="en-US" i="1" dirty="0" smtClean="0"/>
              <a:t>all</a:t>
            </a:r>
            <a:r>
              <a:rPr lang="en-US" dirty="0" smtClean="0"/>
              <a:t> comparisons). In order to avoid a lot of spurious positives, the </a:t>
            </a:r>
            <a:r>
              <a:rPr lang="en-US" dirty="0" smtClean="0">
                <a:hlinkClick r:id="rId4" action="ppaction://hlinkfile"/>
              </a:rPr>
              <a:t>alpha value</a:t>
            </a:r>
            <a:r>
              <a:rPr lang="en-US" dirty="0" smtClean="0"/>
              <a:t> needs to be lowered to account for the number of comparisons being performed.”  (Taken from Wolfram’s </a:t>
            </a:r>
            <a:r>
              <a:rPr lang="en-US" dirty="0" err="1" smtClean="0"/>
              <a:t>Mathworld</a:t>
            </a:r>
            <a:r>
              <a:rPr lang="en-US" dirty="0" smtClean="0"/>
              <a:t>: http://mathworld.wolfram.com/BonferroniCorrection.html)</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988F823-8294-C549-A5AD-A38E894BF113}" type="slidenum">
              <a:rPr lang="en-US" smtClean="0"/>
              <a:t>27</a:t>
            </a:fld>
            <a:endParaRPr lang="en-US" dirty="0"/>
          </a:p>
        </p:txBody>
      </p:sp>
    </p:spTree>
    <p:extLst>
      <p:ext uri="{BB962C8B-B14F-4D97-AF65-F5344CB8AC3E}">
        <p14:creationId xmlns:p14="http://schemas.microsoft.com/office/powerpoint/2010/main" val="3725076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table</a:t>
            </a:r>
            <a:r>
              <a:rPr lang="en-US" baseline="0" dirty="0" smtClean="0"/>
              <a:t> above shows the number of candidate features for use in the “one vs all” model training.  The number of features for each class is still quite high.</a:t>
            </a:r>
          </a:p>
          <a:p>
            <a:endParaRPr lang="en-US" baseline="0" dirty="0" smtClean="0"/>
          </a:p>
          <a:p>
            <a:r>
              <a:rPr lang="en-US" baseline="0" dirty="0" smtClean="0"/>
              <a:t>Used “analyst judgement” to select only the top 150 features.  Features are ordered by the p-value coming from the </a:t>
            </a:r>
            <a:r>
              <a:rPr lang="en-US" b="1" baseline="0" dirty="0" smtClean="0"/>
              <a:t>anovaScores()</a:t>
            </a:r>
            <a:r>
              <a:rPr lang="en-US" b="0" baseline="0" dirty="0" smtClean="0"/>
              <a:t> function.</a:t>
            </a:r>
          </a:p>
          <a:p>
            <a:endParaRPr lang="en-US" b="0" baseline="0" dirty="0" smtClean="0"/>
          </a:p>
          <a:p>
            <a:r>
              <a:rPr lang="en-US" b="0" baseline="0" dirty="0" smtClean="0"/>
              <a:t>The table shows that for some classes the synthetic features may have a significant effect.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28</a:t>
            </a:fld>
            <a:endParaRPr lang="en-US" dirty="0"/>
          </a:p>
        </p:txBody>
      </p:sp>
    </p:spTree>
    <p:extLst>
      <p:ext uri="{BB962C8B-B14F-4D97-AF65-F5344CB8AC3E}">
        <p14:creationId xmlns:p14="http://schemas.microsoft.com/office/powerpoint/2010/main" val="1395274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third base learner.</a:t>
            </a:r>
          </a:p>
          <a:p>
            <a:endParaRPr lang="en-US" baseline="0" dirty="0" smtClean="0"/>
          </a:p>
          <a:p>
            <a:r>
              <a:rPr lang="en-US" baseline="0" dirty="0" smtClean="0"/>
              <a:t>Tried several times to optimize the hyper-parameters for this particular model.  One run took about 12 hours elapsed time on AWS with 9 parallel tasks.  However, the resulting model did not improve the final score.</a:t>
            </a:r>
          </a:p>
          <a:p>
            <a:endParaRPr lang="en-US" baseline="0" dirty="0" smtClean="0"/>
          </a:p>
          <a:p>
            <a:r>
              <a:rPr lang="en-US" dirty="0" smtClean="0"/>
              <a:t>On reflection,</a:t>
            </a:r>
            <a:r>
              <a:rPr lang="en-US" baseline="0" dirty="0" smtClean="0"/>
              <a:t> I probably should have started smaller and built up the feature set.  Instead of starting with 150 features, should have started with smaller (10 to 20) feature set and training examples to allow faster turn-around and added features as needed.</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29</a:t>
            </a:fld>
            <a:endParaRPr lang="en-US" dirty="0"/>
          </a:p>
        </p:txBody>
      </p:sp>
    </p:spTree>
    <p:extLst>
      <p:ext uri="{BB962C8B-B14F-4D97-AF65-F5344CB8AC3E}">
        <p14:creationId xmlns:p14="http://schemas.microsoft.com/office/powerpoint/2010/main" val="1412372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3</a:t>
            </a:fld>
            <a:endParaRPr lang="en-US"/>
          </a:p>
        </p:txBody>
      </p:sp>
    </p:spTree>
    <p:extLst>
      <p:ext uri="{BB962C8B-B14F-4D97-AF65-F5344CB8AC3E}">
        <p14:creationId xmlns:p14="http://schemas.microsoft.com/office/powerpoint/2010/main" val="1256299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the three models described is shown on this slide.</a:t>
            </a:r>
            <a:endParaRPr lang="en-US" dirty="0" smtClean="0"/>
          </a:p>
          <a:p>
            <a:endParaRPr lang="en-US" dirty="0" smtClean="0"/>
          </a:p>
          <a:p>
            <a:r>
              <a:rPr lang="en-US" dirty="0" smtClean="0"/>
              <a:t>Diagram shows the flow of data and model results to create the predictions for submission to </a:t>
            </a:r>
            <a:r>
              <a:rPr lang="en-US" dirty="0" err="1" smtClean="0"/>
              <a:t>Kaggle</a:t>
            </a:r>
            <a:r>
              <a:rPr lang="en-US" dirty="0" smtClean="0"/>
              <a:t>.</a:t>
            </a:r>
          </a:p>
          <a:p>
            <a:endParaRPr lang="en-US" dirty="0" smtClean="0"/>
          </a:p>
          <a:p>
            <a:r>
              <a:rPr lang="en-US" dirty="0" smtClean="0"/>
              <a:t>The</a:t>
            </a:r>
            <a:r>
              <a:rPr lang="en-US" baseline="0" dirty="0" smtClean="0"/>
              <a:t> </a:t>
            </a:r>
            <a:r>
              <a:rPr lang="en-US" baseline="0" dirty="0" err="1" smtClean="0"/>
              <a:t>Kaggle</a:t>
            </a:r>
            <a:r>
              <a:rPr lang="en-US" baseline="0" dirty="0" smtClean="0"/>
              <a:t> Test Data Set is processed to create the relevant predictor data sets. These are then fed into the rf2, gbm2 and gbm4 models.  Predictions from these models are fed into the Meta model, where the predictions are combined using the weighting factors.  Output from the Meta model is the set of predictions submitted to </a:t>
            </a:r>
            <a:r>
              <a:rPr lang="en-US" baseline="0" dirty="0" err="1" smtClean="0"/>
              <a:t>Kaggle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30</a:t>
            </a:fld>
            <a:endParaRPr lang="en-US"/>
          </a:p>
        </p:txBody>
      </p:sp>
    </p:spTree>
    <p:extLst>
      <p:ext uri="{BB962C8B-B14F-4D97-AF65-F5344CB8AC3E}">
        <p14:creationId xmlns:p14="http://schemas.microsoft.com/office/powerpoint/2010/main" val="1201505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predicted probabilities used for this optimization came from the three models using the </a:t>
            </a:r>
            <a:r>
              <a:rPr lang="en-US" baseline="0" dirty="0" err="1" smtClean="0"/>
              <a:t>calib.raw</a:t>
            </a:r>
            <a:r>
              <a:rPr lang="en-US" baseline="0" dirty="0" smtClean="0"/>
              <a:t> data set.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31</a:t>
            </a:fld>
            <a:endParaRPr lang="en-US"/>
          </a:p>
        </p:txBody>
      </p:sp>
    </p:spTree>
    <p:extLst>
      <p:ext uri="{BB962C8B-B14F-4D97-AF65-F5344CB8AC3E}">
        <p14:creationId xmlns:p14="http://schemas.microsoft.com/office/powerpoint/2010/main" val="935807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Tried</a:t>
            </a:r>
            <a:r>
              <a:rPr lang="en-US" baseline="0" dirty="0" smtClean="0"/>
              <a:t> several different approaches to optimization before settling on </a:t>
            </a:r>
            <a:r>
              <a:rPr lang="en-US" b="1" baseline="0" dirty="0" smtClean="0"/>
              <a:t>constrOptim.nl</a:t>
            </a:r>
            <a:r>
              <a:rPr lang="en-US" b="0" baseline="0" dirty="0" smtClean="0"/>
              <a:t>.  </a:t>
            </a:r>
          </a:p>
          <a:p>
            <a:endParaRPr lang="en-US" b="0" baseline="0" dirty="0" smtClean="0"/>
          </a:p>
          <a:p>
            <a:r>
              <a:rPr lang="en-US" b="0" baseline="0" dirty="0" smtClean="0"/>
              <a:t>The optimization run took about 90 minutes.  Primary reason due to dependence on numerical computations (difference method) for calculating the gradient, Hessian and Jacobian.  Speed up possible if analytic forms of the gradient, Hessian and Jacobian were coded into R functions.  </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32</a:t>
            </a:fld>
            <a:endParaRPr lang="en-US"/>
          </a:p>
        </p:txBody>
      </p:sp>
    </p:spTree>
    <p:extLst>
      <p:ext uri="{BB962C8B-B14F-4D97-AF65-F5344CB8AC3E}">
        <p14:creationId xmlns:p14="http://schemas.microsoft.com/office/powerpoint/2010/main" val="2835472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 shows portions of</a:t>
            </a:r>
            <a:r>
              <a:rPr lang="en-US" baseline="0" dirty="0" smtClean="0"/>
              <a:t> the Private Leaderboard – MLL score based on the remaining 70% of the </a:t>
            </a:r>
            <a:r>
              <a:rPr lang="en-US" baseline="0" dirty="0" err="1" smtClean="0"/>
              <a:t>Kaggle</a:t>
            </a:r>
            <a:r>
              <a:rPr lang="en-US" baseline="0" dirty="0" smtClean="0"/>
              <a:t> Test Data Set.</a:t>
            </a:r>
          </a:p>
          <a:p>
            <a:endParaRPr lang="en-US" baseline="0" dirty="0" smtClean="0"/>
          </a:p>
          <a:p>
            <a:r>
              <a:rPr lang="en-US" baseline="0" dirty="0" smtClean="0"/>
              <a:t>The final score of </a:t>
            </a:r>
            <a:r>
              <a:rPr lang="en-US" sz="1200" dirty="0" smtClean="0"/>
              <a:t>0.45987 increased</a:t>
            </a:r>
            <a:r>
              <a:rPr lang="en-US" sz="1200" baseline="0" dirty="0" smtClean="0"/>
              <a:t> slightly over the Public Leaderboard. </a:t>
            </a:r>
            <a:r>
              <a:rPr lang="en-US" sz="1200" dirty="0" smtClean="0"/>
              <a:t> </a:t>
            </a:r>
          </a:p>
          <a:p>
            <a:endParaRPr lang="en-US" sz="1200" dirty="0" smtClean="0"/>
          </a:p>
          <a:p>
            <a:r>
              <a:rPr lang="en-US" sz="1200" dirty="0" smtClean="0"/>
              <a:t>I ended</a:t>
            </a:r>
            <a:r>
              <a:rPr lang="en-US" sz="1200" baseline="0" dirty="0" smtClean="0"/>
              <a:t> up at 890 out of 3,514 teams.  </a:t>
            </a:r>
          </a:p>
          <a:p>
            <a:endParaRPr lang="en-US" sz="1200" baseline="0" dirty="0" smtClean="0"/>
          </a:p>
          <a:p>
            <a:r>
              <a:rPr lang="en-US" sz="1200" baseline="0" dirty="0" smtClean="0"/>
              <a:t>According to timestamps, 2 of the top 3 finishers made their final submission within the last 20 minutes of competition.  They were fighting it out to the end. </a:t>
            </a:r>
          </a:p>
          <a:p>
            <a:endParaRPr lang="en-US" sz="1200" baseline="0" dirty="0" smtClean="0"/>
          </a:p>
          <a:p>
            <a:r>
              <a:rPr lang="en-US" sz="1200" baseline="0" dirty="0" smtClean="0"/>
              <a:t>Re: the 1</a:t>
            </a:r>
            <a:r>
              <a:rPr lang="en-US" sz="1200" baseline="30000" dirty="0" smtClean="0"/>
              <a:t>st</a:t>
            </a:r>
            <a:r>
              <a:rPr lang="en-US" sz="1200" baseline="0" dirty="0" smtClean="0"/>
              <a:t> place team.  According to their profiles, one lives in Brazil and the other in Russian Federation.  </a:t>
            </a:r>
          </a:p>
          <a:p>
            <a:endParaRPr lang="en-US" sz="1200" baseline="0" dirty="0" smtClean="0"/>
          </a:p>
          <a:p>
            <a:r>
              <a:rPr lang="en-US" sz="1200" baseline="0" dirty="0" smtClean="0"/>
              <a:t>One other interesting note:  The person at 892</a:t>
            </a:r>
            <a:r>
              <a:rPr lang="en-US" sz="1200" baseline="30000" dirty="0" smtClean="0"/>
              <a:t>nd</a:t>
            </a:r>
            <a:r>
              <a:rPr lang="en-US" sz="1200" baseline="0" dirty="0" smtClean="0"/>
              <a:t> position is a former Freddie </a:t>
            </a:r>
            <a:r>
              <a:rPr lang="en-US" sz="1200" baseline="0" dirty="0" err="1" smtClean="0"/>
              <a:t>Mac’er</a:t>
            </a:r>
            <a:r>
              <a:rPr lang="en-US" sz="1200" baseline="0" dirty="0" smtClean="0"/>
              <a: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33</a:t>
            </a:fld>
            <a:endParaRPr lang="en-US"/>
          </a:p>
        </p:txBody>
      </p:sp>
    </p:spTree>
    <p:extLst>
      <p:ext uri="{BB962C8B-B14F-4D97-AF65-F5344CB8AC3E}">
        <p14:creationId xmlns:p14="http://schemas.microsoft.com/office/powerpoint/2010/main" val="2398410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34</a:t>
            </a:fld>
            <a:endParaRPr lang="en-US"/>
          </a:p>
        </p:txBody>
      </p:sp>
    </p:spTree>
    <p:extLst>
      <p:ext uri="{BB962C8B-B14F-4D97-AF65-F5344CB8AC3E}">
        <p14:creationId xmlns:p14="http://schemas.microsoft.com/office/powerpoint/2010/main" val="3694275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Shortly</a:t>
            </a:r>
            <a:r>
              <a:rPr lang="en-US" baseline="0" dirty="0" smtClean="0"/>
              <a:t> after the competition ended, the 1</a:t>
            </a:r>
            <a:r>
              <a:rPr lang="en-US" baseline="30000" dirty="0" smtClean="0"/>
              <a:t>st</a:t>
            </a:r>
            <a:r>
              <a:rPr lang="en-US" baseline="0" dirty="0" smtClean="0"/>
              <a:t> Place Team posted in the competition's forum a short write-up of their approach:</a:t>
            </a:r>
          </a:p>
          <a:p>
            <a:r>
              <a:rPr lang="en-US" dirty="0" smtClean="0"/>
              <a:t>https://www.kaggle.com/c/otto-group-product-classification-challenge/forums/t/14335/1st-place-winner-solution-gilberto-titericz-stanislav-semenov</a:t>
            </a:r>
          </a:p>
          <a:p>
            <a:endParaRPr lang="en-US" dirty="0" smtClean="0"/>
          </a:p>
          <a:p>
            <a:r>
              <a:rPr lang="en-US" dirty="0" smtClean="0"/>
              <a:t>Using</a:t>
            </a:r>
            <a:r>
              <a:rPr lang="en-US" baseline="0" dirty="0" smtClean="0"/>
              <a:t> the same method that the winning team used to describe their approach, my approach involved</a:t>
            </a:r>
          </a:p>
          <a:p>
            <a:pPr marL="171450" indent="-171450">
              <a:buFont typeface="Arial" panose="020B0604020202020204" pitchFamily="34" charset="0"/>
              <a:buChar char="•"/>
            </a:pPr>
            <a:r>
              <a:rPr lang="en-US" baseline="0" dirty="0" smtClean="0"/>
              <a:t>A 2-layer architecture</a:t>
            </a:r>
          </a:p>
          <a:p>
            <a:pPr marL="171450" indent="-171450">
              <a:buFont typeface="Arial" panose="020B0604020202020204" pitchFamily="34" charset="0"/>
              <a:buChar char="•"/>
            </a:pPr>
            <a:r>
              <a:rPr lang="en-US" baseline="0" dirty="0" smtClean="0"/>
              <a:t>3 models</a:t>
            </a:r>
          </a:p>
          <a:p>
            <a:pPr marL="171450" indent="-171450">
              <a:buFont typeface="Arial" panose="020B0604020202020204" pitchFamily="34" charset="0"/>
              <a:buChar char="•"/>
            </a:pPr>
            <a:r>
              <a:rPr lang="en-US" baseline="0" dirty="0" smtClean="0"/>
              <a:t>Different set of “meta features” (aka synthetic features)</a:t>
            </a:r>
          </a:p>
        </p:txBody>
      </p:sp>
      <p:sp>
        <p:nvSpPr>
          <p:cNvPr id="4" name="Slide Number Placeholder 3"/>
          <p:cNvSpPr>
            <a:spLocks noGrp="1"/>
          </p:cNvSpPr>
          <p:nvPr>
            <p:ph type="sldNum" sz="quarter" idx="10"/>
          </p:nvPr>
        </p:nvSpPr>
        <p:spPr/>
        <p:txBody>
          <a:bodyPr/>
          <a:lstStyle/>
          <a:p>
            <a:fld id="{6988F823-8294-C549-A5AD-A38E894BF113}" type="slidenum">
              <a:rPr lang="en-US" smtClean="0"/>
              <a:t>35</a:t>
            </a:fld>
            <a:endParaRPr lang="en-US" dirty="0"/>
          </a:p>
        </p:txBody>
      </p:sp>
    </p:spTree>
    <p:extLst>
      <p:ext uri="{BB962C8B-B14F-4D97-AF65-F5344CB8AC3E}">
        <p14:creationId xmlns:p14="http://schemas.microsoft.com/office/powerpoint/2010/main" val="2943020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36</a:t>
            </a:fld>
            <a:endParaRPr lang="en-US"/>
          </a:p>
        </p:txBody>
      </p:sp>
    </p:spTree>
    <p:extLst>
      <p:ext uri="{BB962C8B-B14F-4D97-AF65-F5344CB8AC3E}">
        <p14:creationId xmlns:p14="http://schemas.microsoft.com/office/powerpoint/2010/main" val="2955671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37</a:t>
            </a:fld>
            <a:endParaRPr lang="en-US" dirty="0"/>
          </a:p>
        </p:txBody>
      </p:sp>
    </p:spTree>
    <p:extLst>
      <p:ext uri="{BB962C8B-B14F-4D97-AF65-F5344CB8AC3E}">
        <p14:creationId xmlns:p14="http://schemas.microsoft.com/office/powerpoint/2010/main" val="1238776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38</a:t>
            </a:fld>
            <a:endParaRPr lang="en-US"/>
          </a:p>
        </p:txBody>
      </p:sp>
    </p:spTree>
    <p:extLst>
      <p:ext uri="{BB962C8B-B14F-4D97-AF65-F5344CB8AC3E}">
        <p14:creationId xmlns:p14="http://schemas.microsoft.com/office/powerpoint/2010/main" val="2786963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function </a:t>
            </a:r>
            <a:r>
              <a:rPr lang="en-US" b="1" baseline="0" dirty="0" err="1" smtClean="0"/>
              <a:t>varImp</a:t>
            </a:r>
            <a:r>
              <a:rPr lang="en-US" b="0" baseline="0" dirty="0" smtClean="0"/>
              <a:t> in the </a:t>
            </a:r>
            <a:r>
              <a:rPr lang="en-US" b="1" baseline="0" dirty="0" err="1" smtClean="0"/>
              <a:t>randomForest</a:t>
            </a:r>
            <a:r>
              <a:rPr lang="en-US" b="0" baseline="0" dirty="0" smtClean="0"/>
              <a:t> package computes the importance of variables in building the underlying decision trees.  The above chart shows the Top 20 important variables.  The most important variable has a value of 100.</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39</a:t>
            </a:fld>
            <a:endParaRPr lang="en-US"/>
          </a:p>
        </p:txBody>
      </p:sp>
    </p:spTree>
    <p:extLst>
      <p:ext uri="{BB962C8B-B14F-4D97-AF65-F5344CB8AC3E}">
        <p14:creationId xmlns:p14="http://schemas.microsoft.com/office/powerpoint/2010/main" val="6313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a:t>
            </a:fld>
            <a:endParaRPr lang="en-US" dirty="0"/>
          </a:p>
        </p:txBody>
      </p:sp>
    </p:spTree>
    <p:extLst>
      <p:ext uri="{BB962C8B-B14F-4D97-AF65-F5344CB8AC3E}">
        <p14:creationId xmlns:p14="http://schemas.microsoft.com/office/powerpoint/2010/main" val="42098638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function </a:t>
            </a:r>
            <a:r>
              <a:rPr lang="en-US" b="1" baseline="0" dirty="0" err="1" smtClean="0"/>
              <a:t>varImp</a:t>
            </a:r>
            <a:r>
              <a:rPr lang="en-US" b="0" baseline="0" dirty="0" smtClean="0"/>
              <a:t> in the </a:t>
            </a:r>
            <a:r>
              <a:rPr lang="en-US" b="1" baseline="0" dirty="0" err="1" smtClean="0"/>
              <a:t>gbm</a:t>
            </a:r>
            <a:r>
              <a:rPr lang="en-US" b="0" baseline="0" dirty="0" smtClean="0"/>
              <a:t> package computes the importance of variables in building the underlying decision trees.  The above chart shows the Top 20 important variables.  The most important variable has a value of 100.</a:t>
            </a:r>
          </a:p>
          <a:p>
            <a:endParaRPr lang="en-US" b="0" baseline="0" dirty="0" smtClean="0"/>
          </a:p>
          <a:p>
            <a:r>
              <a:rPr lang="en-US" b="0" baseline="0" dirty="0" smtClean="0"/>
              <a:t>Since gbm2 model is a one </a:t>
            </a:r>
            <a:r>
              <a:rPr lang="en-US" b="0" baseline="0" dirty="0" err="1" smtClean="0"/>
              <a:t>vs</a:t>
            </a:r>
            <a:r>
              <a:rPr lang="en-US" b="0" baseline="0" dirty="0" smtClean="0"/>
              <a:t> all structure.  There are nine plots, one for each class.  In the case of Class_1, the synthetic feature </a:t>
            </a:r>
            <a:r>
              <a:rPr lang="en-US" b="1" baseline="0" dirty="0" err="1" smtClean="0"/>
              <a:t>non.zero.count</a:t>
            </a:r>
            <a:r>
              <a:rPr lang="en-US" b="0" baseline="0" dirty="0" smtClean="0"/>
              <a:t> is the most important feature in determining whether a product is “Class_1” or “Not_Class_1”.</a:t>
            </a:r>
          </a:p>
          <a:p>
            <a:endParaRPr lang="en-US" b="0" baseline="0" dirty="0" smtClean="0"/>
          </a:p>
          <a:p>
            <a:r>
              <a:rPr lang="en-US" b="0" baseline="0" dirty="0" smtClean="0"/>
              <a:t>We note that </a:t>
            </a:r>
            <a:r>
              <a:rPr lang="en-US" b="1" baseline="0" dirty="0" err="1" smtClean="0"/>
              <a:t>non.zero.count</a:t>
            </a:r>
            <a:r>
              <a:rPr lang="en-US" b="0" baseline="0" dirty="0" smtClean="0"/>
              <a:t> appears in all Top 20 sub-models.  This is consistent with the usefulness implied with density plot for this feature.</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40</a:t>
            </a:fld>
            <a:endParaRPr lang="en-US"/>
          </a:p>
        </p:txBody>
      </p:sp>
    </p:spTree>
    <p:extLst>
      <p:ext uri="{BB962C8B-B14F-4D97-AF65-F5344CB8AC3E}">
        <p14:creationId xmlns:p14="http://schemas.microsoft.com/office/powerpoint/2010/main" val="3166364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function </a:t>
            </a:r>
            <a:r>
              <a:rPr lang="en-US" b="1" baseline="0" dirty="0" err="1" smtClean="0"/>
              <a:t>varImp</a:t>
            </a:r>
            <a:r>
              <a:rPr lang="en-US" b="0" baseline="0" dirty="0" smtClean="0"/>
              <a:t> in the </a:t>
            </a:r>
            <a:r>
              <a:rPr lang="en-US" b="1" baseline="0" dirty="0" err="1" smtClean="0"/>
              <a:t>gbm</a:t>
            </a:r>
            <a:r>
              <a:rPr lang="en-US" b="0" baseline="0" dirty="0" smtClean="0"/>
              <a:t> package computes the importance of variables in building the underlying decision trees.  The above chart shows the Top 20 important variables.  The most important variable has a value of 100.</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41</a:t>
            </a:fld>
            <a:endParaRPr lang="en-US"/>
          </a:p>
        </p:txBody>
      </p:sp>
    </p:spTree>
    <p:extLst>
      <p:ext uri="{BB962C8B-B14F-4D97-AF65-F5344CB8AC3E}">
        <p14:creationId xmlns:p14="http://schemas.microsoft.com/office/powerpoint/2010/main" val="2664129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model </a:t>
            </a:r>
            <a:r>
              <a:rPr lang="en-US" baseline="0" smtClean="0"/>
              <a:t>developed was a </a:t>
            </a:r>
            <a:r>
              <a:rPr lang="en-US" baseline="0" dirty="0" smtClean="0"/>
              <a:t>multi-class </a:t>
            </a:r>
            <a:r>
              <a:rPr lang="en-US" b="1" baseline="0" dirty="0" err="1" smtClean="0"/>
              <a:t>gbm</a:t>
            </a:r>
            <a:r>
              <a:rPr lang="en-US" b="0" baseline="0" dirty="0" smtClean="0"/>
              <a:t> models.  Models trained correctly for small training set size, &lt; 40% of training data.  Problem encountered when training data set exceed 40% size.  This issue led to the approach of using a “one </a:t>
            </a:r>
            <a:r>
              <a:rPr lang="en-US" b="0" baseline="0" dirty="0" err="1" smtClean="0"/>
              <a:t>vs</a:t>
            </a:r>
            <a:r>
              <a:rPr lang="en-US" b="0" baseline="0" dirty="0" smtClean="0"/>
              <a:t> all” model using </a:t>
            </a:r>
            <a:r>
              <a:rPr lang="en-US" b="1" baseline="0" dirty="0" err="1" smtClean="0"/>
              <a:t>gbm</a:t>
            </a:r>
            <a:r>
              <a:rPr lang="en-US" b="0" baseline="0" dirty="0" smtClean="0"/>
              <a:t> with </a:t>
            </a:r>
            <a:r>
              <a:rPr lang="en-US" b="1" baseline="0" dirty="0" smtClean="0"/>
              <a:t>distribution=“</a:t>
            </a:r>
            <a:r>
              <a:rPr lang="en-US" b="1" baseline="0" dirty="0" err="1" smtClean="0"/>
              <a:t>bernoulli</a:t>
            </a:r>
            <a:r>
              <a:rPr lang="en-US" b="1" baseline="0" dirty="0" smtClean="0"/>
              <a:t>”</a:t>
            </a:r>
            <a:r>
              <a:rPr lang="en-US" b="0" baseline="0" dirty="0" smtClean="0"/>
              <a:t>.  </a:t>
            </a:r>
          </a:p>
          <a:p>
            <a:endParaRPr lang="en-US" b="0" baseline="0" dirty="0" smtClean="0"/>
          </a:p>
          <a:p>
            <a:r>
              <a:rPr lang="en-US" b="0" baseline="0" dirty="0" smtClean="0"/>
              <a:t>At this time, the bug has not been fixed.</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42</a:t>
            </a:fld>
            <a:endParaRPr lang="en-US"/>
          </a:p>
        </p:txBody>
      </p:sp>
    </p:spTree>
    <p:extLst>
      <p:ext uri="{BB962C8B-B14F-4D97-AF65-F5344CB8AC3E}">
        <p14:creationId xmlns:p14="http://schemas.microsoft.com/office/powerpoint/2010/main" val="3728278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43</a:t>
            </a:fld>
            <a:endParaRPr lang="en-US"/>
          </a:p>
        </p:txBody>
      </p:sp>
    </p:spTree>
    <p:extLst>
      <p:ext uri="{BB962C8B-B14F-4D97-AF65-F5344CB8AC3E}">
        <p14:creationId xmlns:p14="http://schemas.microsoft.com/office/powerpoint/2010/main" val="1826677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44</a:t>
            </a:fld>
            <a:endParaRPr lang="en-US"/>
          </a:p>
        </p:txBody>
      </p:sp>
    </p:spTree>
    <p:extLst>
      <p:ext uri="{BB962C8B-B14F-4D97-AF65-F5344CB8AC3E}">
        <p14:creationId xmlns:p14="http://schemas.microsoft.com/office/powerpoint/2010/main" val="1071336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45</a:t>
            </a:fld>
            <a:endParaRPr lang="en-US"/>
          </a:p>
        </p:txBody>
      </p:sp>
    </p:spTree>
    <p:extLst>
      <p:ext uri="{BB962C8B-B14F-4D97-AF65-F5344CB8AC3E}">
        <p14:creationId xmlns:p14="http://schemas.microsoft.com/office/powerpoint/2010/main" val="190336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46</a:t>
            </a:fld>
            <a:endParaRPr lang="en-US"/>
          </a:p>
        </p:txBody>
      </p:sp>
    </p:spTree>
    <p:extLst>
      <p:ext uri="{BB962C8B-B14F-4D97-AF65-F5344CB8AC3E}">
        <p14:creationId xmlns:p14="http://schemas.microsoft.com/office/powerpoint/2010/main" val="2554027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5</a:t>
            </a:fld>
            <a:endParaRPr lang="en-US" dirty="0"/>
          </a:p>
        </p:txBody>
      </p:sp>
    </p:spTree>
    <p:extLst>
      <p:ext uri="{BB962C8B-B14F-4D97-AF65-F5344CB8AC3E}">
        <p14:creationId xmlns:p14="http://schemas.microsoft.com/office/powerpoint/2010/main" val="225208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Kaggle</a:t>
            </a:r>
            <a:r>
              <a:rPr lang="en-US" dirty="0" smtClean="0"/>
              <a:t> provides two data sets for each contest.</a:t>
            </a:r>
            <a:r>
              <a:rPr lang="en-US" baseline="0" dirty="0" smtClean="0"/>
              <a:t>  One data set is used to develop (“train”) a predictive model.  Once the predictive model is developed, the model is used to make predictions on the “test” data set.  Predictions from the “test” data set are sent to </a:t>
            </a:r>
            <a:r>
              <a:rPr lang="en-US" baseline="0" dirty="0" err="1" smtClean="0"/>
              <a:t>Kaggle</a:t>
            </a:r>
            <a:r>
              <a:rPr lang="en-US" baseline="0" dirty="0" smtClean="0"/>
              <a:t> for scoring.</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6</a:t>
            </a:fld>
            <a:endParaRPr lang="en-US" dirty="0"/>
          </a:p>
        </p:txBody>
      </p:sp>
    </p:spTree>
    <p:extLst>
      <p:ext uri="{BB962C8B-B14F-4D97-AF65-F5344CB8AC3E}">
        <p14:creationId xmlns:p14="http://schemas.microsoft.com/office/powerpoint/2010/main" val="21488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a:t>
            </a:r>
            <a:r>
              <a:rPr lang="en-US" baseline="0" dirty="0" smtClean="0"/>
              <a:t> contest the model performance metric is the multi-class logarithmic loss function.  Lower the value of the function indicates a better model.</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7</a:t>
            </a:fld>
            <a:endParaRPr lang="en-US" dirty="0"/>
          </a:p>
        </p:txBody>
      </p:sp>
    </p:spTree>
    <p:extLst>
      <p:ext uri="{BB962C8B-B14F-4D97-AF65-F5344CB8AC3E}">
        <p14:creationId xmlns:p14="http://schemas.microsoft.com/office/powerpoint/2010/main" val="382181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a:t>
            </a:r>
            <a:r>
              <a:rPr lang="en-US" baseline="0" dirty="0" smtClean="0"/>
              <a:t> sample training data set at the top.  Note:  Only a subset of the feature columns are shown.</a:t>
            </a:r>
          </a:p>
          <a:p>
            <a:endParaRPr lang="en-US" baseline="0" dirty="0" smtClean="0"/>
          </a:p>
          <a:p>
            <a:r>
              <a:rPr lang="en-US" baseline="0" dirty="0" smtClean="0"/>
              <a:t>The bottom figure shows the expected output from the predictive model. For each product the model must predict the probability that product is in Class_1 through Class_9. This is submitted to </a:t>
            </a:r>
            <a:r>
              <a:rPr lang="en-US" baseline="0" dirty="0" err="1" smtClean="0"/>
              <a:t>Kaggle</a:t>
            </a:r>
            <a:r>
              <a:rPr lang="en-US" baseline="0" dirty="0" smtClean="0"/>
              <a:t> for scoring. </a:t>
            </a:r>
          </a:p>
          <a:p>
            <a:endParaRPr lang="en-US" baseline="0" dirty="0" smtClean="0"/>
          </a:p>
          <a:p>
            <a:r>
              <a:rPr lang="en-US" baseline="0" dirty="0" smtClean="0"/>
              <a:t>Looking at the sample prediction:</a:t>
            </a:r>
          </a:p>
          <a:p>
            <a:r>
              <a:rPr lang="en-US" baseline="0" dirty="0" smtClean="0"/>
              <a:t>For id=1, looks like it could be a toss up whether that product is Class_3 or Class_4, given the closeness of the probabilities.  However, if one had to classify this product, Class_4 would be selected.</a:t>
            </a:r>
          </a:p>
          <a:p>
            <a:r>
              <a:rPr lang="en-US" baseline="0" dirty="0" smtClean="0"/>
              <a:t>For id=3, the product clearly seems to belong in Class_6.</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8</a:t>
            </a:fld>
            <a:endParaRPr lang="en-US"/>
          </a:p>
        </p:txBody>
      </p:sp>
    </p:spTree>
    <p:extLst>
      <p:ext uri="{BB962C8B-B14F-4D97-AF65-F5344CB8AC3E}">
        <p14:creationId xmlns:p14="http://schemas.microsoft.com/office/powerpoint/2010/main" val="193594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Top chart</a:t>
            </a:r>
            <a:r>
              <a:rPr lang="en-US" sz="1200" baseline="0" dirty="0" smtClean="0"/>
              <a:t> shows the public leader board score for all competitors during the competition period:  March 17, 2015 to May 18, 2015.  Each grey point represents a team’s submission.   The horizontal position indicates the date of submission, vertical position indicates the submission’s score. Lower vertical position indicates a better model.  Red points represents submissions by me (Team JMT5802).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For this contest, competitors were allowed only 3 submissions in a 24-hour period, which reset everyday at 23:59 UTC.</a:t>
            </a:r>
          </a:p>
          <a:p>
            <a:endParaRPr lang="en-US" sz="1200" baseline="0" dirty="0" smtClean="0"/>
          </a:p>
          <a:p>
            <a:r>
              <a:rPr lang="en-US" sz="1200" baseline="0" dirty="0" smtClean="0"/>
              <a:t>An interesting side note:  </a:t>
            </a:r>
          </a:p>
          <a:p>
            <a:endParaRPr lang="en-US" sz="1200" baseline="0" dirty="0" smtClean="0"/>
          </a:p>
          <a:p>
            <a:r>
              <a:rPr lang="en-US" sz="1200" b="1" baseline="0" dirty="0" smtClean="0"/>
              <a:t>The bottom chart shows the Leader’s score during the first 24 hours of the competition</a:t>
            </a:r>
            <a:r>
              <a:rPr lang="en-US" sz="1200" baseline="0" dirty="0" smtClean="0"/>
              <a:t>.  </a:t>
            </a:r>
          </a:p>
          <a:p>
            <a:endParaRPr lang="en-US" sz="1200" baseline="0" dirty="0" smtClean="0"/>
          </a:p>
          <a:p>
            <a:r>
              <a:rPr lang="en-US" sz="1200" baseline="0" dirty="0" smtClean="0"/>
              <a:t>Competition opened on 17Mar/15:56 UTC.  The first submission at 17Mar/16:04 UTC , eight minutes after the contest opened, resulted in a score of 33.47073.   </a:t>
            </a:r>
          </a:p>
          <a:p>
            <a:r>
              <a:rPr lang="en-US" sz="1200" baseline="0" dirty="0" smtClean="0"/>
              <a:t> </a:t>
            </a:r>
          </a:p>
          <a:p>
            <a:pPr defTabSz="483306">
              <a:defRPr/>
            </a:pPr>
            <a:r>
              <a:rPr lang="en-US" sz="1200" baseline="0" dirty="0" smtClean="0"/>
              <a:t>At 17Mar/16:26 UTC the Leader’s score dropped to </a:t>
            </a:r>
            <a:r>
              <a:rPr lang="en-US" sz="1200" dirty="0"/>
              <a:t>2.19722, the 5</a:t>
            </a:r>
            <a:r>
              <a:rPr lang="en-US" sz="1200" baseline="30000" dirty="0"/>
              <a:t>th</a:t>
            </a:r>
            <a:r>
              <a:rPr lang="en-US" sz="1200" dirty="0"/>
              <a:t> submission.</a:t>
            </a:r>
          </a:p>
          <a:p>
            <a:pPr defTabSz="483306">
              <a:defRPr/>
            </a:pPr>
            <a:endParaRPr lang="en-US" sz="1200" dirty="0"/>
          </a:p>
          <a:p>
            <a:pPr defTabSz="483306">
              <a:defRPr/>
            </a:pPr>
            <a:r>
              <a:rPr lang="en-US" sz="1200" dirty="0"/>
              <a:t>Four minutes later at 17Mar/16:30 the Leader’s score was 0.57575, the 8</a:t>
            </a:r>
            <a:r>
              <a:rPr lang="en-US" sz="1200" baseline="30000" dirty="0"/>
              <a:t>th</a:t>
            </a:r>
            <a:r>
              <a:rPr lang="en-US" sz="1200" dirty="0"/>
              <a:t> submission of the contest.</a:t>
            </a:r>
          </a:p>
          <a:p>
            <a:pPr defTabSz="483306">
              <a:defRPr/>
            </a:pPr>
            <a:endParaRPr lang="en-US" sz="1200" dirty="0"/>
          </a:p>
          <a:p>
            <a:pPr defTabSz="483306">
              <a:defRPr/>
            </a:pPr>
            <a:r>
              <a:rPr lang="en-US" sz="1200" dirty="0"/>
              <a:t>By the 24 hour mark, there were 450 submissions and the Leader’s score dropped to 0.42572.  During this period, </a:t>
            </a:r>
            <a:r>
              <a:rPr lang="en-US" sz="1200" dirty="0" smtClean="0"/>
              <a:t>the</a:t>
            </a:r>
            <a:r>
              <a:rPr lang="en-US" sz="1200" baseline="0" dirty="0" smtClean="0"/>
              <a:t> team in the</a:t>
            </a:r>
            <a:r>
              <a:rPr lang="en-US" sz="1200" dirty="0" smtClean="0"/>
              <a:t> </a:t>
            </a:r>
            <a:r>
              <a:rPr lang="en-US" sz="1200" dirty="0"/>
              <a:t>Leader </a:t>
            </a:r>
            <a:r>
              <a:rPr lang="en-US" sz="1200" dirty="0" smtClean="0"/>
              <a:t>position</a:t>
            </a:r>
            <a:r>
              <a:rPr lang="en-US" sz="1200" baseline="0" dirty="0" smtClean="0"/>
              <a:t> changed ten times.</a:t>
            </a:r>
            <a:endParaRPr lang="en-US" sz="1200" dirty="0"/>
          </a:p>
        </p:txBody>
      </p:sp>
      <p:sp>
        <p:nvSpPr>
          <p:cNvPr id="4" name="Slide Number Placeholder 3"/>
          <p:cNvSpPr>
            <a:spLocks noGrp="1"/>
          </p:cNvSpPr>
          <p:nvPr>
            <p:ph type="sldNum" sz="quarter" idx="10"/>
          </p:nvPr>
        </p:nvSpPr>
        <p:spPr/>
        <p:txBody>
          <a:bodyPr/>
          <a:lstStyle/>
          <a:p>
            <a:fld id="{6988F823-8294-C549-A5AD-A38E894BF113}" type="slidenum">
              <a:rPr lang="en-US" smtClean="0"/>
              <a:t>9</a:t>
            </a:fld>
            <a:endParaRPr lang="en-US" dirty="0"/>
          </a:p>
        </p:txBody>
      </p:sp>
    </p:spTree>
    <p:extLst>
      <p:ext uri="{BB962C8B-B14F-4D97-AF65-F5344CB8AC3E}">
        <p14:creationId xmlns:p14="http://schemas.microsoft.com/office/powerpoint/2010/main" val="43219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F04A45-19B8-364F-BD90-CADED46B92D5}" type="datetime1">
              <a:rPr lang="en-US" smtClean="0"/>
              <a:t>6/4/15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2563032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F584DC-694E-3E4E-8603-065B478E45C0}" type="datetime1">
              <a:rPr lang="en-US" smtClean="0"/>
              <a:t>6/4/15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379706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A77157-D9AA-804D-B8DC-2EE37C1170CA}" type="datetime1">
              <a:rPr lang="en-US" smtClean="0"/>
              <a:t>6/4/15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962649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5C00F-C378-C84F-82C1-B2ABDA9928B1}" type="datetime1">
              <a:rPr lang="en-US" smtClean="0"/>
              <a:t>6/4/15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3815669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BA4BB3-19B2-3543-817F-776E53240039}" type="datetime1">
              <a:rPr lang="en-US" smtClean="0"/>
              <a:t>6/4/15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44766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46D4C1DB-AB57-9047-ADC4-6F3EF9988D30}" type="datetime1">
              <a:rPr lang="en-US" smtClean="0"/>
              <a:t>6/4/15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243362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668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752600"/>
            <a:ext cx="4040188"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0668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752600"/>
            <a:ext cx="404177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4E2E9D7-C5A7-C04F-8225-2FB5F9C93966}" type="datetime1">
              <a:rPr lang="en-US" smtClean="0"/>
              <a:t>6/4/15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347427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0601F46-C746-414B-93B9-63AF597DB969}" type="datetime1">
              <a:rPr lang="en-US" smtClean="0"/>
              <a:t>6/4/15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112769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876D6-ED71-B344-B46C-F8938A8B1DB8}" type="datetime1">
              <a:rPr lang="en-US" smtClean="0"/>
              <a:t>6/4/15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420810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733442-CA82-A346-B99C-76A8DE65419F}" type="datetime1">
              <a:rPr lang="en-US" smtClean="0"/>
              <a:t>6/4/15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93637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C21236-5FAB-4741-BDC8-B366E29AFA35}" type="datetime1">
              <a:rPr lang="en-US" smtClean="0"/>
              <a:t>6/4/15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21797335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39762"/>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066800"/>
            <a:ext cx="8229600" cy="50593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B4F85-A262-E84A-A30A-035198CDA6FB}" type="datetime1">
              <a:rPr lang="en-US" smtClean="0"/>
              <a:t>6/4/15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62566-64BC-4E1D-84CB-5D6AF5297F7C}" type="slidenum">
              <a:rPr lang="en-US" smtClean="0"/>
              <a:t>‹#›</a:t>
            </a:fld>
            <a:endParaRPr lang="en-US"/>
          </a:p>
        </p:txBody>
      </p:sp>
    </p:spTree>
    <p:extLst>
      <p:ext uri="{BB962C8B-B14F-4D97-AF65-F5344CB8AC3E}">
        <p14:creationId xmlns:p14="http://schemas.microsoft.com/office/powerpoint/2010/main" val="34965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youtube.com/watch?v=7Jbb2ItbTC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kaggle.com/c/otto-group-product-classification-challenge/forums/t/14335/1st-place-winner-solution-gilberto-titericz-stanislav-semenov"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Kaggle:  </a:t>
            </a:r>
            <a:br>
              <a:rPr lang="en-US" dirty="0" smtClean="0"/>
            </a:br>
            <a:r>
              <a:rPr lang="en-US" dirty="0" smtClean="0"/>
              <a:t>Otto Group Product </a:t>
            </a:r>
            <a:br>
              <a:rPr lang="en-US" dirty="0" smtClean="0"/>
            </a:br>
            <a:r>
              <a:rPr lang="en-US" dirty="0" smtClean="0"/>
              <a:t>Classification Challenge</a:t>
            </a:r>
            <a:endParaRPr lang="en-US" dirty="0"/>
          </a:p>
        </p:txBody>
      </p:sp>
      <p:sp>
        <p:nvSpPr>
          <p:cNvPr id="3" name="Subtitle 2"/>
          <p:cNvSpPr>
            <a:spLocks noGrp="1"/>
          </p:cNvSpPr>
          <p:nvPr>
            <p:ph type="subTitle" idx="1"/>
          </p:nvPr>
        </p:nvSpPr>
        <p:spPr/>
        <p:txBody>
          <a:bodyPr/>
          <a:lstStyle/>
          <a:p>
            <a:r>
              <a:rPr lang="en-US" dirty="0" smtClean="0"/>
              <a:t>Jim Thompson</a:t>
            </a:r>
          </a:p>
          <a:p>
            <a:r>
              <a:rPr lang="en-US" dirty="0" smtClean="0"/>
              <a:t>June 2015</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1</a:t>
            </a:fld>
            <a:endParaRPr lang="en-US" dirty="0"/>
          </a:p>
        </p:txBody>
      </p:sp>
    </p:spTree>
    <p:extLst>
      <p:ext uri="{BB962C8B-B14F-4D97-AF65-F5344CB8AC3E}">
        <p14:creationId xmlns:p14="http://schemas.microsoft.com/office/powerpoint/2010/main" val="24817727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Development and Testing Process</a:t>
            </a:r>
            <a:br>
              <a:rPr lang="en-US" dirty="0"/>
            </a:br>
            <a:endParaRPr lang="en-US" dirty="0"/>
          </a:p>
        </p:txBody>
      </p:sp>
      <p:sp>
        <p:nvSpPr>
          <p:cNvPr id="5" name="Text Placeholder 4"/>
          <p:cNvSpPr>
            <a:spLocks noGrp="1"/>
          </p:cNvSpPr>
          <p:nvPr>
            <p:ph type="body" idx="1"/>
          </p:nvPr>
        </p:nvSpPr>
        <p:spPr/>
        <p:txBody>
          <a:bodyPr/>
          <a:lstStyle/>
          <a:p>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10</a:t>
            </a:fld>
            <a:endParaRPr lang="en-US" dirty="0"/>
          </a:p>
        </p:txBody>
      </p:sp>
    </p:spTree>
    <p:extLst>
      <p:ext uri="{BB962C8B-B14F-4D97-AF65-F5344CB8AC3E}">
        <p14:creationId xmlns:p14="http://schemas.microsoft.com/office/powerpoint/2010/main" val="41363380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Modeling Process</a:t>
            </a:r>
            <a:endParaRPr lang="en-US" dirty="0"/>
          </a:p>
        </p:txBody>
      </p:sp>
      <p:grpSp>
        <p:nvGrpSpPr>
          <p:cNvPr id="14" name="Group 13"/>
          <p:cNvGrpSpPr/>
          <p:nvPr/>
        </p:nvGrpSpPr>
        <p:grpSpPr>
          <a:xfrm>
            <a:off x="1252601" y="1371600"/>
            <a:ext cx="6569807" cy="4792160"/>
            <a:chOff x="1888393" y="1481640"/>
            <a:chExt cx="6569807" cy="4792160"/>
          </a:xfrm>
        </p:grpSpPr>
        <p:graphicFrame>
          <p:nvGraphicFramePr>
            <p:cNvPr id="9" name="Diagram 8"/>
            <p:cNvGraphicFramePr/>
            <p:nvPr>
              <p:extLst>
                <p:ext uri="{D42A27DB-BD31-4B8C-83A1-F6EECF244321}">
                  <p14:modId xmlns:p14="http://schemas.microsoft.com/office/powerpoint/2010/main" val="3468704429"/>
                </p:ext>
              </p:extLst>
            </p:nvPr>
          </p:nvGraphicFramePr>
          <p:xfrm>
            <a:off x="2362200" y="2209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2286000" y="1481640"/>
              <a:ext cx="1334988" cy="867742"/>
              <a:chOff x="2380505" y="2370"/>
              <a:chExt cx="1334988" cy="867742"/>
            </a:xfrm>
          </p:grpSpPr>
          <p:sp>
            <p:nvSpPr>
              <p:cNvPr id="11" name="Rounded Rectangle 10"/>
              <p:cNvSpPr/>
              <p:nvPr/>
            </p:nvSpPr>
            <p:spPr>
              <a:xfrm>
                <a:off x="2380505" y="2370"/>
                <a:ext cx="1334988" cy="86774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ounded Rectangle 4"/>
              <p:cNvSpPr/>
              <p:nvPr/>
            </p:nvSpPr>
            <p:spPr>
              <a:xfrm>
                <a:off x="2422865" y="44730"/>
                <a:ext cx="1250268" cy="78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Feature </a:t>
                </a:r>
                <a:r>
                  <a:rPr lang="en-US" dirty="0" smtClean="0"/>
                  <a:t>Extraction</a:t>
                </a:r>
                <a:endParaRPr lang="en-US" sz="1800" kern="1200" dirty="0"/>
              </a:p>
            </p:txBody>
          </p:sp>
        </p:grpSp>
        <p:sp>
          <p:nvSpPr>
            <p:cNvPr id="13" name="Straight Connector 3"/>
            <p:cNvSpPr/>
            <p:nvPr/>
          </p:nvSpPr>
          <p:spPr>
            <a:xfrm rot="3390181">
              <a:off x="1888393" y="1887648"/>
              <a:ext cx="3465188" cy="3465188"/>
            </a:xfrm>
            <a:custGeom>
              <a:avLst/>
              <a:gdLst/>
              <a:ahLst/>
              <a:cxnLst/>
              <a:rect l="0" t="0" r="0" b="0"/>
              <a:pathLst>
                <a:path>
                  <a:moveTo>
                    <a:pt x="416846" y="605345"/>
                  </a:moveTo>
                  <a:arcTo wR="1732594" hR="1732594" stAng="13235271" swAng="1210876"/>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sp>
        <p:nvSpPr>
          <p:cNvPr id="2" name="Slide Number Placeholder 1"/>
          <p:cNvSpPr>
            <a:spLocks noGrp="1"/>
          </p:cNvSpPr>
          <p:nvPr>
            <p:ph type="sldNum" sz="quarter" idx="12"/>
          </p:nvPr>
        </p:nvSpPr>
        <p:spPr/>
        <p:txBody>
          <a:bodyPr/>
          <a:lstStyle/>
          <a:p>
            <a:fld id="{38662566-64BC-4E1D-84CB-5D6AF5297F7C}" type="slidenum">
              <a:rPr lang="en-US" smtClean="0"/>
              <a:t>11</a:t>
            </a:fld>
            <a:endParaRPr lang="en-US" dirty="0"/>
          </a:p>
        </p:txBody>
      </p:sp>
    </p:spTree>
    <p:extLst>
      <p:ext uri="{BB962C8B-B14F-4D97-AF65-F5344CB8AC3E}">
        <p14:creationId xmlns:p14="http://schemas.microsoft.com/office/powerpoint/2010/main" val="86398861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Analysis</a:t>
            </a:r>
            <a:endParaRPr lang="en-US" dirty="0"/>
          </a:p>
        </p:txBody>
      </p:sp>
      <p:pic>
        <p:nvPicPr>
          <p:cNvPr id="6" name="Content Placeholder 5"/>
          <p:cNvPicPr>
            <a:picLocks noGrp="1" noChangeAspect="1"/>
          </p:cNvPicPr>
          <p:nvPr>
            <p:ph idx="1"/>
          </p:nvPr>
        </p:nvPicPr>
        <p:blipFill>
          <a:blip r:embed="rId3"/>
          <a:srcRect l="970" r="970"/>
          <a:stretch>
            <a:fillRect/>
          </a:stretch>
        </p:blipFill>
        <p:spPr/>
      </p:pic>
      <p:sp>
        <p:nvSpPr>
          <p:cNvPr id="3" name="Slide Number Placeholder 2"/>
          <p:cNvSpPr>
            <a:spLocks noGrp="1"/>
          </p:cNvSpPr>
          <p:nvPr>
            <p:ph type="sldNum" sz="quarter" idx="12"/>
          </p:nvPr>
        </p:nvSpPr>
        <p:spPr/>
        <p:txBody>
          <a:bodyPr/>
          <a:lstStyle/>
          <a:p>
            <a:fld id="{38662566-64BC-4E1D-84CB-5D6AF5297F7C}" type="slidenum">
              <a:rPr lang="en-US" smtClean="0"/>
              <a:t>12</a:t>
            </a:fld>
            <a:endParaRPr lang="en-US" dirty="0"/>
          </a:p>
        </p:txBody>
      </p:sp>
    </p:spTree>
    <p:extLst>
      <p:ext uri="{BB962C8B-B14F-4D97-AF65-F5344CB8AC3E}">
        <p14:creationId xmlns:p14="http://schemas.microsoft.com/office/powerpoint/2010/main" val="33161793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Feature Analysis - Boxplot</a:t>
            </a:r>
            <a:endParaRPr lang="en-US" dirty="0"/>
          </a:p>
        </p:txBody>
      </p:sp>
      <p:sp>
        <p:nvSpPr>
          <p:cNvPr id="2" name="Slide Number Placeholder 1"/>
          <p:cNvSpPr>
            <a:spLocks noGrp="1"/>
          </p:cNvSpPr>
          <p:nvPr>
            <p:ph type="sldNum" sz="quarter" idx="12"/>
          </p:nvPr>
        </p:nvSpPr>
        <p:spPr/>
        <p:txBody>
          <a:bodyPr/>
          <a:lstStyle/>
          <a:p>
            <a:fld id="{38662566-64BC-4E1D-84CB-5D6AF5297F7C}" type="slidenum">
              <a:rPr lang="en-US" smtClean="0"/>
              <a:t>13</a:t>
            </a:fld>
            <a:endParaRPr lang="en-US" dirty="0"/>
          </a:p>
        </p:txBody>
      </p:sp>
      <p:pic>
        <p:nvPicPr>
          <p:cNvPr id="3" name="Picture 2" descr="feature_boxplot_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838200"/>
            <a:ext cx="7620000" cy="5715000"/>
          </a:xfrm>
          <a:prstGeom prst="rect">
            <a:avLst/>
          </a:prstGeom>
        </p:spPr>
      </p:pic>
    </p:spTree>
    <p:extLst>
      <p:ext uri="{BB962C8B-B14F-4D97-AF65-F5344CB8AC3E}">
        <p14:creationId xmlns:p14="http://schemas.microsoft.com/office/powerpoint/2010/main" val="9794438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Feature Analysis - Density</a:t>
            </a: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14</a:t>
            </a:fld>
            <a:endParaRPr lang="en-US" dirty="0"/>
          </a:p>
        </p:txBody>
      </p:sp>
      <p:pic>
        <p:nvPicPr>
          <p:cNvPr id="5" name="Picture 4" descr="feature_density_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914400"/>
            <a:ext cx="7620000" cy="5715000"/>
          </a:xfrm>
          <a:prstGeom prst="rect">
            <a:avLst/>
          </a:prstGeom>
        </p:spPr>
      </p:pic>
    </p:spTree>
    <p:extLst>
      <p:ext uri="{BB962C8B-B14F-4D97-AF65-F5344CB8AC3E}">
        <p14:creationId xmlns:p14="http://schemas.microsoft.com/office/powerpoint/2010/main" val="28838282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Analysis – Synthetic Features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15</a:t>
            </a:fld>
            <a:endParaRPr lang="en-US" dirty="0"/>
          </a:p>
        </p:txBody>
      </p:sp>
      <p:pic>
        <p:nvPicPr>
          <p:cNvPr id="5" name="Picture 4" descr="feature_synth_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914400"/>
            <a:ext cx="7620000" cy="5715000"/>
          </a:xfrm>
          <a:prstGeom prst="rect">
            <a:avLst/>
          </a:prstGeom>
        </p:spPr>
      </p:pic>
    </p:spTree>
    <p:extLst>
      <p:ext uri="{BB962C8B-B14F-4D97-AF65-F5344CB8AC3E}">
        <p14:creationId xmlns:p14="http://schemas.microsoft.com/office/powerpoint/2010/main" val="26381040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for Model Development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Objective</a:t>
            </a:r>
            <a:r>
              <a:rPr lang="en-US" dirty="0"/>
              <a:t>:</a:t>
            </a:r>
            <a:r>
              <a:rPr lang="en-US" dirty="0" smtClean="0"/>
              <a:t>  Try as many modeling algorithms and features to</a:t>
            </a:r>
          </a:p>
          <a:p>
            <a:pPr lvl="1"/>
            <a:r>
              <a:rPr lang="en-US" dirty="0" smtClean="0"/>
              <a:t>identify several </a:t>
            </a:r>
            <a:r>
              <a:rPr lang="en-US" b="1" dirty="0" smtClean="0"/>
              <a:t>reasonably</a:t>
            </a:r>
            <a:r>
              <a:rPr lang="en-US" dirty="0" smtClean="0"/>
              <a:t> performing models (base learners)</a:t>
            </a:r>
          </a:p>
          <a:p>
            <a:pPr lvl="1"/>
            <a:r>
              <a:rPr lang="en-US" dirty="0" smtClean="0"/>
              <a:t>combine the base learners to create a </a:t>
            </a:r>
            <a:r>
              <a:rPr lang="en-US" b="1" dirty="0" smtClean="0"/>
              <a:t>meta model</a:t>
            </a:r>
            <a:r>
              <a:rPr lang="en-US" dirty="0" smtClean="0"/>
              <a:t> that is used to make submissions to kaggle</a:t>
            </a:r>
          </a:p>
          <a:p>
            <a:r>
              <a:rPr lang="en-US" dirty="0" smtClean="0"/>
              <a:t>Utilized R’s </a:t>
            </a:r>
            <a:r>
              <a:rPr lang="en-US" b="1" dirty="0" smtClean="0"/>
              <a:t>caret</a:t>
            </a:r>
            <a:r>
              <a:rPr lang="en-US" dirty="0" smtClean="0"/>
              <a:t> package to</a:t>
            </a:r>
          </a:p>
          <a:p>
            <a:pPr lvl="1"/>
            <a:r>
              <a:rPr lang="en-US" dirty="0" smtClean="0"/>
              <a:t>facilitate rapid testing of different models</a:t>
            </a:r>
            <a:endParaRPr lang="en-US" dirty="0"/>
          </a:p>
          <a:p>
            <a:pPr lvl="1"/>
            <a:r>
              <a:rPr lang="en-US" dirty="0" smtClean="0"/>
              <a:t>data partitioning</a:t>
            </a:r>
          </a:p>
          <a:p>
            <a:pPr lvl="1"/>
            <a:r>
              <a:rPr lang="en-US" dirty="0" smtClean="0"/>
              <a:t>determine optimal model hyper-parameters through cross validation</a:t>
            </a:r>
          </a:p>
          <a:p>
            <a:pPr lvl="1"/>
            <a:r>
              <a:rPr lang="en-US" dirty="0" smtClean="0"/>
              <a:t>provide support for resampling </a:t>
            </a:r>
            <a:r>
              <a:rPr lang="en-US" dirty="0"/>
              <a:t> </a:t>
            </a:r>
            <a:endParaRPr lang="en-US" dirty="0" smtClean="0"/>
          </a:p>
          <a:p>
            <a:pPr lvl="1"/>
            <a:r>
              <a:rPr lang="en-US" dirty="0"/>
              <a:t>r</a:t>
            </a:r>
            <a:r>
              <a:rPr lang="en-US" dirty="0" smtClean="0"/>
              <a:t>educe model training time through parallel processing</a:t>
            </a:r>
          </a:p>
          <a:p>
            <a:pPr marL="457200" lvl="1" indent="0">
              <a:buNone/>
            </a:pPr>
            <a:endParaRPr lang="en-US" sz="1800" dirty="0" smtClean="0"/>
          </a:p>
          <a:p>
            <a:pPr marL="0" indent="0">
              <a:buNone/>
            </a:pPr>
            <a:r>
              <a:rPr lang="en-US" sz="1800" dirty="0" smtClean="0"/>
              <a:t>Webinar on </a:t>
            </a:r>
            <a:r>
              <a:rPr lang="en-US" sz="1800" b="1" dirty="0" smtClean="0"/>
              <a:t>caret</a:t>
            </a:r>
            <a:r>
              <a:rPr lang="en-US" sz="1800" dirty="0"/>
              <a:t> </a:t>
            </a:r>
            <a:r>
              <a:rPr lang="en-US" sz="1800" dirty="0" smtClean="0"/>
              <a:t>package: </a:t>
            </a:r>
            <a:r>
              <a:rPr lang="en-US" sz="1800" dirty="0" smtClean="0">
                <a:hlinkClick r:id="rId3"/>
              </a:rPr>
              <a:t>https</a:t>
            </a:r>
            <a:r>
              <a:rPr lang="en-US" sz="1800" dirty="0">
                <a:hlinkClick r:id="rId3"/>
              </a:rPr>
              <a:t>://www.youtube.com/watch?v=</a:t>
            </a:r>
            <a:r>
              <a:rPr lang="en-US" sz="1800" dirty="0" smtClean="0">
                <a:hlinkClick r:id="rId3"/>
              </a:rPr>
              <a:t>7Jbb2ItbTC4</a:t>
            </a:r>
            <a:endParaRPr lang="en-US" sz="1800" dirty="0" smtClean="0"/>
          </a:p>
          <a:p>
            <a:pPr marL="0" indent="0">
              <a:buNone/>
            </a:pPr>
            <a:r>
              <a:rPr lang="en-US" sz="1800" dirty="0" smtClean="0"/>
              <a:t>Note: There is an audio/video synch problem for the first 11 minutes of the video.  After this point, the audio and video are synchronized.</a:t>
            </a:r>
            <a:endParaRPr lang="en-US" sz="2000" dirty="0" smtClean="0"/>
          </a:p>
        </p:txBody>
      </p:sp>
      <p:sp>
        <p:nvSpPr>
          <p:cNvPr id="4" name="Slide Number Placeholder 3"/>
          <p:cNvSpPr>
            <a:spLocks noGrp="1"/>
          </p:cNvSpPr>
          <p:nvPr>
            <p:ph type="sldNum" sz="quarter" idx="12"/>
          </p:nvPr>
        </p:nvSpPr>
        <p:spPr/>
        <p:txBody>
          <a:bodyPr/>
          <a:lstStyle/>
          <a:p>
            <a:fld id="{38662566-64BC-4E1D-84CB-5D6AF5297F7C}" type="slidenum">
              <a:rPr lang="en-US" smtClean="0"/>
              <a:t>16</a:t>
            </a:fld>
            <a:endParaRPr lang="en-US" dirty="0"/>
          </a:p>
        </p:txBody>
      </p:sp>
    </p:spTree>
    <p:extLst>
      <p:ext uri="{BB962C8B-B14F-4D97-AF65-F5344CB8AC3E}">
        <p14:creationId xmlns:p14="http://schemas.microsoft.com/office/powerpoint/2010/main" val="2784988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for Model Development</a:t>
            </a:r>
            <a:endParaRPr lang="en-US" dirty="0"/>
          </a:p>
        </p:txBody>
      </p:sp>
      <p:sp>
        <p:nvSpPr>
          <p:cNvPr id="3" name="Content Placeholder 2"/>
          <p:cNvSpPr>
            <a:spLocks noGrp="1"/>
          </p:cNvSpPr>
          <p:nvPr>
            <p:ph idx="1"/>
          </p:nvPr>
        </p:nvSpPr>
        <p:spPr/>
        <p:txBody>
          <a:bodyPr>
            <a:normAutofit/>
          </a:bodyPr>
          <a:lstStyle/>
          <a:p>
            <a:r>
              <a:rPr lang="en-US" dirty="0" smtClean="0"/>
              <a:t>Establish GIT repository for source code change management</a:t>
            </a:r>
          </a:p>
          <a:p>
            <a:r>
              <a:rPr lang="en-US" dirty="0" smtClean="0"/>
              <a:t>Establish coding infrastructure for model building and testing</a:t>
            </a:r>
          </a:p>
          <a:p>
            <a:pPr lvl="1"/>
            <a:r>
              <a:rPr lang="en-US" dirty="0" smtClean="0"/>
              <a:t>Coded local version of multinomial log loss (MLL) function</a:t>
            </a:r>
          </a:p>
          <a:p>
            <a:pPr lvl="1"/>
            <a:r>
              <a:rPr lang="en-US" dirty="0" smtClean="0"/>
              <a:t>Set up method to capture model performance data</a:t>
            </a:r>
          </a:p>
          <a:p>
            <a:pPr lvl="1"/>
            <a:r>
              <a:rPr lang="en-US" dirty="0" smtClean="0"/>
              <a:t>Set up coding conventions and code templates for model training and testing based on R’s </a:t>
            </a:r>
            <a:r>
              <a:rPr lang="en-US" b="1" dirty="0" smtClean="0"/>
              <a:t>caret</a:t>
            </a:r>
            <a:r>
              <a:rPr lang="en-US" dirty="0" smtClean="0"/>
              <a:t> package</a:t>
            </a:r>
          </a:p>
          <a:p>
            <a:pPr lvl="1"/>
            <a:r>
              <a:rPr lang="en-US" dirty="0" smtClean="0"/>
              <a:t>Customized </a:t>
            </a:r>
            <a:r>
              <a:rPr lang="en-US" b="1" dirty="0" smtClean="0"/>
              <a:t>caret</a:t>
            </a:r>
            <a:r>
              <a:rPr lang="en-US" dirty="0" smtClean="0"/>
              <a:t> to use the MLL for assessing model performance</a:t>
            </a:r>
          </a:p>
          <a:p>
            <a:pPr marL="0" indent="0">
              <a:buNone/>
            </a:pPr>
            <a:endParaRPr lang="en-US" dirty="0" smtClean="0"/>
          </a:p>
        </p:txBody>
      </p:sp>
      <p:sp>
        <p:nvSpPr>
          <p:cNvPr id="4" name="Slide Number Placeholder 3"/>
          <p:cNvSpPr>
            <a:spLocks noGrp="1"/>
          </p:cNvSpPr>
          <p:nvPr>
            <p:ph type="sldNum" sz="quarter" idx="12"/>
          </p:nvPr>
        </p:nvSpPr>
        <p:spPr/>
        <p:txBody>
          <a:bodyPr/>
          <a:lstStyle/>
          <a:p>
            <a:fld id="{38662566-64BC-4E1D-84CB-5D6AF5297F7C}" type="slidenum">
              <a:rPr lang="en-US" smtClean="0"/>
              <a:t>17</a:t>
            </a:fld>
            <a:endParaRPr lang="en-US" dirty="0"/>
          </a:p>
        </p:txBody>
      </p:sp>
      <p:sp>
        <p:nvSpPr>
          <p:cNvPr id="5" name="TextBox 4"/>
          <p:cNvSpPr txBox="1"/>
          <p:nvPr/>
        </p:nvSpPr>
        <p:spPr>
          <a:xfrm>
            <a:off x="1110330" y="5715000"/>
            <a:ext cx="6585870" cy="646331"/>
          </a:xfrm>
          <a:prstGeom prst="rect">
            <a:avLst/>
          </a:prstGeom>
          <a:noFill/>
        </p:spPr>
        <p:txBody>
          <a:bodyPr wrap="none" rtlCol="0">
            <a:spAutoFit/>
          </a:bodyPr>
          <a:lstStyle/>
          <a:p>
            <a:r>
              <a:rPr lang="en-US" dirty="0" smtClean="0"/>
              <a:t>All source code for this competition can be found in </a:t>
            </a:r>
            <a:r>
              <a:rPr lang="en-US" dirty="0" err="1" smtClean="0"/>
              <a:t>github.com</a:t>
            </a:r>
            <a:r>
              <a:rPr lang="en-US" dirty="0" smtClean="0"/>
              <a:t> </a:t>
            </a:r>
          </a:p>
          <a:p>
            <a:r>
              <a:rPr lang="en-US" dirty="0" smtClean="0"/>
              <a:t>repository-https</a:t>
            </a:r>
            <a:r>
              <a:rPr lang="en-US" dirty="0"/>
              <a:t>://</a:t>
            </a:r>
            <a:r>
              <a:rPr lang="en-US" dirty="0" err="1"/>
              <a:t>github.com</a:t>
            </a:r>
            <a:r>
              <a:rPr lang="en-US" dirty="0"/>
              <a:t>/jimthompson5802/</a:t>
            </a:r>
            <a:r>
              <a:rPr lang="en-US" dirty="0" err="1"/>
              <a:t>kaggle-</a:t>
            </a:r>
            <a:r>
              <a:rPr lang="en-US" dirty="0" err="1" smtClean="0"/>
              <a:t>OttoGroup</a:t>
            </a:r>
            <a:endParaRPr lang="en-US" dirty="0" smtClean="0"/>
          </a:p>
        </p:txBody>
      </p:sp>
    </p:spTree>
    <p:extLst>
      <p:ext uri="{BB962C8B-B14F-4D97-AF65-F5344CB8AC3E}">
        <p14:creationId xmlns:p14="http://schemas.microsoft.com/office/powerpoint/2010/main" val="31012783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Preparation for Model Development</a:t>
            </a:r>
            <a:endParaRPr lang="en-US" dirty="0"/>
          </a:p>
        </p:txBody>
      </p:sp>
      <p:sp>
        <p:nvSpPr>
          <p:cNvPr id="5" name="Rectangle 4"/>
          <p:cNvSpPr/>
          <p:nvPr/>
        </p:nvSpPr>
        <p:spPr>
          <a:xfrm>
            <a:off x="609600" y="1508984"/>
            <a:ext cx="1752600" cy="4495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Training Data Set</a:t>
            </a:r>
            <a:endParaRPr lang="en-US" dirty="0">
              <a:solidFill>
                <a:schemeClr val="tx1"/>
              </a:solidFill>
            </a:endParaRPr>
          </a:p>
        </p:txBody>
      </p:sp>
      <p:sp>
        <p:nvSpPr>
          <p:cNvPr id="8" name="TextBox 7"/>
          <p:cNvSpPr txBox="1"/>
          <p:nvPr/>
        </p:nvSpPr>
        <p:spPr>
          <a:xfrm>
            <a:off x="5105400" y="1996216"/>
            <a:ext cx="3352800" cy="579568"/>
          </a:xfrm>
          <a:prstGeom prst="rect">
            <a:avLst/>
          </a:prstGeom>
          <a:noFill/>
        </p:spPr>
        <p:txBody>
          <a:bodyPr wrap="square" rtlCol="0">
            <a:noAutofit/>
          </a:bodyPr>
          <a:lstStyle/>
          <a:p>
            <a:pPr marL="285750" indent="-285750">
              <a:buFont typeface="Arial" panose="020B0604020202020204" pitchFamily="34" charset="0"/>
              <a:buChar char="•"/>
            </a:pPr>
            <a:r>
              <a:rPr lang="en-US" dirty="0" smtClean="0"/>
              <a:t>60% random sample of Kaggle Training Data</a:t>
            </a:r>
          </a:p>
          <a:p>
            <a:pPr marL="285750" indent="-285750">
              <a:buFont typeface="Arial" panose="020B0604020202020204" pitchFamily="34" charset="0"/>
              <a:buChar char="•"/>
            </a:pPr>
            <a:r>
              <a:rPr lang="en-US" dirty="0" smtClean="0"/>
              <a:t>Used to train models</a:t>
            </a:r>
          </a:p>
        </p:txBody>
      </p:sp>
      <p:sp>
        <p:nvSpPr>
          <p:cNvPr id="11" name="Rectangle 10"/>
          <p:cNvSpPr/>
          <p:nvPr/>
        </p:nvSpPr>
        <p:spPr>
          <a:xfrm>
            <a:off x="3200400" y="4876800"/>
            <a:ext cx="1752600" cy="11279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r>
              <a:rPr lang="en-US" dirty="0" smtClean="0">
                <a:solidFill>
                  <a:schemeClr val="tx1"/>
                </a:solidFill>
              </a:rPr>
              <a:t>est.raw</a:t>
            </a:r>
            <a:endParaRPr lang="en-US" dirty="0">
              <a:solidFill>
                <a:schemeClr val="tx1"/>
              </a:solidFill>
            </a:endParaRPr>
          </a:p>
        </p:txBody>
      </p:sp>
      <p:sp>
        <p:nvSpPr>
          <p:cNvPr id="12" name="Rectangle 11"/>
          <p:cNvSpPr/>
          <p:nvPr/>
        </p:nvSpPr>
        <p:spPr>
          <a:xfrm>
            <a:off x="3200400" y="3756884"/>
            <a:ext cx="1752600" cy="111991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dirty="0" smtClean="0">
                <a:solidFill>
                  <a:schemeClr val="tx1"/>
                </a:solidFill>
              </a:rPr>
              <a:t>alib.raw</a:t>
            </a:r>
            <a:endParaRPr lang="en-US" dirty="0">
              <a:solidFill>
                <a:schemeClr val="tx1"/>
              </a:solidFill>
            </a:endParaRPr>
          </a:p>
        </p:txBody>
      </p:sp>
      <p:sp>
        <p:nvSpPr>
          <p:cNvPr id="13" name="Rectangle 12"/>
          <p:cNvSpPr/>
          <p:nvPr/>
        </p:nvSpPr>
        <p:spPr>
          <a:xfrm>
            <a:off x="3200400" y="1508984"/>
            <a:ext cx="1752600" cy="22479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train.raw</a:t>
            </a:r>
            <a:endParaRPr lang="en-US" dirty="0">
              <a:solidFill>
                <a:schemeClr val="tx1"/>
              </a:solidFill>
            </a:endParaRPr>
          </a:p>
        </p:txBody>
      </p:sp>
      <p:sp>
        <p:nvSpPr>
          <p:cNvPr id="14" name="TextBox 13"/>
          <p:cNvSpPr txBox="1"/>
          <p:nvPr/>
        </p:nvSpPr>
        <p:spPr>
          <a:xfrm>
            <a:off x="5105400" y="3759573"/>
            <a:ext cx="3352800" cy="579568"/>
          </a:xfrm>
          <a:prstGeom prst="rect">
            <a:avLst/>
          </a:prstGeom>
          <a:noFill/>
        </p:spPr>
        <p:txBody>
          <a:bodyPr wrap="square" rtlCol="0">
            <a:noAutofit/>
          </a:bodyPr>
          <a:lstStyle/>
          <a:p>
            <a:pPr marL="285750" indent="-285750">
              <a:buFont typeface="Arial" panose="020B0604020202020204" pitchFamily="34" charset="0"/>
              <a:buChar char="•"/>
            </a:pPr>
            <a:r>
              <a:rPr lang="en-US" dirty="0"/>
              <a:t>2</a:t>
            </a:r>
            <a:r>
              <a:rPr lang="en-US" dirty="0" smtClean="0"/>
              <a:t>0% random sample of Kaggle Training Data</a:t>
            </a:r>
          </a:p>
          <a:p>
            <a:pPr marL="285750" indent="-285750">
              <a:buFont typeface="Arial" panose="020B0604020202020204" pitchFamily="34" charset="0"/>
              <a:buChar char="•"/>
            </a:pPr>
            <a:r>
              <a:rPr lang="en-US" dirty="0" smtClean="0"/>
              <a:t>Used to derive blending weights</a:t>
            </a:r>
          </a:p>
        </p:txBody>
      </p:sp>
      <p:sp>
        <p:nvSpPr>
          <p:cNvPr id="15" name="TextBox 14"/>
          <p:cNvSpPr txBox="1"/>
          <p:nvPr/>
        </p:nvSpPr>
        <p:spPr>
          <a:xfrm>
            <a:off x="5105400" y="4972050"/>
            <a:ext cx="3352800" cy="937484"/>
          </a:xfrm>
          <a:prstGeom prst="rect">
            <a:avLst/>
          </a:prstGeom>
          <a:noFill/>
        </p:spPr>
        <p:txBody>
          <a:bodyPr wrap="square" rtlCol="0">
            <a:noAutofit/>
          </a:bodyPr>
          <a:lstStyle/>
          <a:p>
            <a:pPr marL="285750" indent="-285750">
              <a:buFont typeface="Arial" panose="020B0604020202020204" pitchFamily="34" charset="0"/>
              <a:buChar char="•"/>
            </a:pPr>
            <a:r>
              <a:rPr lang="en-US" dirty="0"/>
              <a:t>2</a:t>
            </a:r>
            <a:r>
              <a:rPr lang="en-US" dirty="0" smtClean="0"/>
              <a:t>0% random sample of Kaggle Training Data</a:t>
            </a:r>
          </a:p>
          <a:p>
            <a:pPr marL="285750" indent="-285750">
              <a:buFont typeface="Arial" panose="020B0604020202020204" pitchFamily="34" charset="0"/>
              <a:buChar char="•"/>
            </a:pPr>
            <a:r>
              <a:rPr lang="en-US" dirty="0" smtClean="0"/>
              <a:t>Used to estimate model performance</a:t>
            </a:r>
          </a:p>
        </p:txBody>
      </p:sp>
      <p:sp>
        <p:nvSpPr>
          <p:cNvPr id="16" name="TextBox 15"/>
          <p:cNvSpPr txBox="1"/>
          <p:nvPr/>
        </p:nvSpPr>
        <p:spPr>
          <a:xfrm>
            <a:off x="1143000" y="990600"/>
            <a:ext cx="6896100" cy="402515"/>
          </a:xfrm>
          <a:prstGeom prst="rect">
            <a:avLst/>
          </a:prstGeom>
          <a:noFill/>
        </p:spPr>
        <p:txBody>
          <a:bodyPr wrap="square" rtlCol="0">
            <a:noAutofit/>
          </a:bodyPr>
          <a:lstStyle/>
          <a:p>
            <a:r>
              <a:rPr lang="en-US" dirty="0" smtClean="0"/>
              <a:t>Partition Kaggle Training Data set into three mutually exclusive subsets.</a:t>
            </a:r>
          </a:p>
        </p:txBody>
      </p:sp>
      <p:sp>
        <p:nvSpPr>
          <p:cNvPr id="2" name="Right Arrow 1"/>
          <p:cNvSpPr/>
          <p:nvPr/>
        </p:nvSpPr>
        <p:spPr>
          <a:xfrm>
            <a:off x="2514600" y="3524026"/>
            <a:ext cx="609600" cy="4572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18</a:t>
            </a:fld>
            <a:endParaRPr lang="en-US" dirty="0"/>
          </a:p>
        </p:txBody>
      </p:sp>
    </p:spTree>
    <p:extLst>
      <p:ext uri="{BB962C8B-B14F-4D97-AF65-F5344CB8AC3E}">
        <p14:creationId xmlns:p14="http://schemas.microsoft.com/office/powerpoint/2010/main" val="40543100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for Model Development</a:t>
            </a:r>
            <a:endParaRPr lang="en-US" dirty="0"/>
          </a:p>
        </p:txBody>
      </p:sp>
      <p:sp>
        <p:nvSpPr>
          <p:cNvPr id="3" name="Content Placeholder 2"/>
          <p:cNvSpPr>
            <a:spLocks noGrp="1"/>
          </p:cNvSpPr>
          <p:nvPr>
            <p:ph idx="1"/>
          </p:nvPr>
        </p:nvSpPr>
        <p:spPr/>
        <p:txBody>
          <a:bodyPr/>
          <a:lstStyle/>
          <a:p>
            <a:r>
              <a:rPr lang="en-US" dirty="0"/>
              <a:t>Confirmed validity of using MLL score on predictions </a:t>
            </a:r>
            <a:r>
              <a:rPr lang="en-US" dirty="0" smtClean="0"/>
              <a:t>using the </a:t>
            </a:r>
            <a:r>
              <a:rPr lang="en-US" dirty="0"/>
              <a:t>test.raw data set to estimate Kaggle Public Leaderboard MLL score.</a:t>
            </a:r>
          </a:p>
          <a:p>
            <a:pPr lvl="1"/>
            <a:r>
              <a:rPr lang="en-US" dirty="0"/>
              <a:t>Developed models on 10% to 40% of train.raw data</a:t>
            </a:r>
          </a:p>
          <a:p>
            <a:pPr lvl="1"/>
            <a:r>
              <a:rPr lang="en-US" dirty="0" smtClean="0"/>
              <a:t>Made </a:t>
            </a:r>
            <a:r>
              <a:rPr lang="en-US" dirty="0"/>
              <a:t>predictions on test.raw data and evaluated model performance with local MLL.</a:t>
            </a:r>
          </a:p>
          <a:p>
            <a:pPr lvl="1"/>
            <a:r>
              <a:rPr lang="en-US" dirty="0"/>
              <a:t>Used </a:t>
            </a:r>
            <a:r>
              <a:rPr lang="en-US" dirty="0" smtClean="0"/>
              <a:t>same models  </a:t>
            </a:r>
            <a:r>
              <a:rPr lang="en-US" dirty="0"/>
              <a:t>to submit predictions on Kaggle’s test data to get Public Leaderboard score.</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245282098"/>
              </p:ext>
            </p:extLst>
          </p:nvPr>
        </p:nvGraphicFramePr>
        <p:xfrm>
          <a:off x="1524000" y="4780722"/>
          <a:ext cx="6248400" cy="1620078"/>
        </p:xfrm>
        <a:graphic>
          <a:graphicData uri="http://schemas.openxmlformats.org/drawingml/2006/table">
            <a:tbl>
              <a:tblPr firstRow="1" bandRow="1">
                <a:tableStyleId>{5C22544A-7EE6-4342-B048-85BDC9FD1C3A}</a:tableStyleId>
              </a:tblPr>
              <a:tblGrid>
                <a:gridCol w="1315453"/>
                <a:gridCol w="2570747"/>
                <a:gridCol w="2362200"/>
              </a:tblGrid>
              <a:tr h="705678">
                <a:tc>
                  <a:txBody>
                    <a:bodyPr/>
                    <a:lstStyle/>
                    <a:p>
                      <a:r>
                        <a:rPr lang="en-US" sz="2000" dirty="0" smtClean="0"/>
                        <a:t>Model</a:t>
                      </a:r>
                      <a:endParaRPr lang="en-US" sz="2000" dirty="0"/>
                    </a:p>
                  </a:txBody>
                  <a:tcPr/>
                </a:tc>
                <a:tc>
                  <a:txBody>
                    <a:bodyPr/>
                    <a:lstStyle/>
                    <a:p>
                      <a:pPr algn="ctr"/>
                      <a:r>
                        <a:rPr lang="en-US" sz="2000" dirty="0" smtClean="0"/>
                        <a:t>Local MLL on test.raw data set</a:t>
                      </a:r>
                      <a:endParaRPr lang="en-US" sz="2000" dirty="0"/>
                    </a:p>
                  </a:txBody>
                  <a:tcPr/>
                </a:tc>
                <a:tc>
                  <a:txBody>
                    <a:bodyPr/>
                    <a:lstStyle/>
                    <a:p>
                      <a:pPr algn="ctr"/>
                      <a:r>
                        <a:rPr lang="en-US" sz="2000" dirty="0" smtClean="0"/>
                        <a:t>Kaggle Public Leaderboard</a:t>
                      </a:r>
                      <a:endParaRPr lang="en-US" sz="2000" dirty="0"/>
                    </a:p>
                  </a:txBody>
                  <a:tcPr/>
                </a:tc>
              </a:tr>
              <a:tr h="457200">
                <a:tc>
                  <a:txBody>
                    <a:bodyPr/>
                    <a:lstStyle/>
                    <a:p>
                      <a:r>
                        <a:rPr lang="en-US" sz="2000" dirty="0" smtClean="0"/>
                        <a:t>gbm </a:t>
                      </a:r>
                      <a:endParaRPr lang="en-US" sz="2000" dirty="0"/>
                    </a:p>
                  </a:txBody>
                  <a:tcPr/>
                </a:tc>
                <a:tc>
                  <a:txBody>
                    <a:bodyPr/>
                    <a:lstStyle/>
                    <a:p>
                      <a:pPr algn="ctr"/>
                      <a:r>
                        <a:rPr lang="en-US" sz="2000" kern="1200" dirty="0" smtClean="0">
                          <a:solidFill>
                            <a:schemeClr val="dk1"/>
                          </a:solidFill>
                          <a:latin typeface="+mn-lt"/>
                          <a:ea typeface="+mn-ea"/>
                          <a:cs typeface="+mn-cs"/>
                        </a:rPr>
                        <a:t>0.5949307</a:t>
                      </a:r>
                      <a:endParaRPr lang="en-US" sz="2000" dirty="0"/>
                    </a:p>
                  </a:txBody>
                  <a:tcPr/>
                </a:tc>
                <a:tc>
                  <a:txBody>
                    <a:bodyPr/>
                    <a:lstStyle/>
                    <a:p>
                      <a:pPr algn="ctr"/>
                      <a:r>
                        <a:rPr lang="en-US" sz="2000" kern="1200" dirty="0" smtClean="0">
                          <a:solidFill>
                            <a:schemeClr val="dk1"/>
                          </a:solidFill>
                          <a:latin typeface="+mn-lt"/>
                          <a:ea typeface="+mn-ea"/>
                          <a:cs typeface="+mn-cs"/>
                        </a:rPr>
                        <a:t>0.60474</a:t>
                      </a:r>
                      <a:endParaRPr lang="en-US" sz="2000" dirty="0"/>
                    </a:p>
                  </a:txBody>
                  <a:tcPr/>
                </a:tc>
              </a:tr>
              <a:tr h="457200">
                <a:tc>
                  <a:txBody>
                    <a:bodyPr/>
                    <a:lstStyle/>
                    <a:p>
                      <a:r>
                        <a:rPr lang="en-US" sz="2000" dirty="0" smtClean="0"/>
                        <a:t>rf</a:t>
                      </a:r>
                      <a:endParaRPr lang="en-US" sz="2000" dirty="0"/>
                    </a:p>
                  </a:txBody>
                  <a:tcPr/>
                </a:tc>
                <a:tc>
                  <a:txBody>
                    <a:bodyPr/>
                    <a:lstStyle/>
                    <a:p>
                      <a:pPr algn="ctr"/>
                      <a:r>
                        <a:rPr lang="en-US" sz="2000" kern="1200" dirty="0" smtClean="0">
                          <a:solidFill>
                            <a:schemeClr val="dk1"/>
                          </a:solidFill>
                          <a:latin typeface="+mn-lt"/>
                          <a:ea typeface="+mn-ea"/>
                          <a:cs typeface="+mn-cs"/>
                        </a:rPr>
                        <a:t>0.5812919</a:t>
                      </a:r>
                      <a:endParaRPr lang="en-US" sz="2000" dirty="0"/>
                    </a:p>
                  </a:txBody>
                  <a:tcPr/>
                </a:tc>
                <a:tc>
                  <a:txBody>
                    <a:bodyPr/>
                    <a:lstStyle/>
                    <a:p>
                      <a:pPr algn="ctr"/>
                      <a:r>
                        <a:rPr lang="en-US" sz="2000" kern="1200" dirty="0" smtClean="0">
                          <a:solidFill>
                            <a:schemeClr val="dk1"/>
                          </a:solidFill>
                          <a:latin typeface="+mn-lt"/>
                          <a:ea typeface="+mn-ea"/>
                          <a:cs typeface="+mn-cs"/>
                        </a:rPr>
                        <a:t>0.57400</a:t>
                      </a:r>
                      <a:endParaRPr lang="en-US" sz="2000" dirty="0"/>
                    </a:p>
                  </a:txBody>
                  <a:tcPr/>
                </a:tc>
              </a:tr>
            </a:tbl>
          </a:graphicData>
        </a:graphic>
      </p:graphicFrame>
      <p:sp>
        <p:nvSpPr>
          <p:cNvPr id="5" name="Slide Number Placeholder 4"/>
          <p:cNvSpPr>
            <a:spLocks noGrp="1"/>
          </p:cNvSpPr>
          <p:nvPr>
            <p:ph type="sldNum" sz="quarter" idx="12"/>
          </p:nvPr>
        </p:nvSpPr>
        <p:spPr/>
        <p:txBody>
          <a:bodyPr/>
          <a:lstStyle/>
          <a:p>
            <a:fld id="{38662566-64BC-4E1D-84CB-5D6AF5297F7C}" type="slidenum">
              <a:rPr lang="en-US" smtClean="0"/>
              <a:t>19</a:t>
            </a:fld>
            <a:endParaRPr lang="en-US" dirty="0"/>
          </a:p>
        </p:txBody>
      </p:sp>
    </p:spTree>
    <p:extLst>
      <p:ext uri="{BB962C8B-B14F-4D97-AF65-F5344CB8AC3E}">
        <p14:creationId xmlns:p14="http://schemas.microsoft.com/office/powerpoint/2010/main" val="38476021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Kaggle Competition Overview</a:t>
            </a:r>
          </a:p>
          <a:p>
            <a:r>
              <a:rPr lang="en-US" dirty="0" smtClean="0"/>
              <a:t>Model Development and Testing Process</a:t>
            </a:r>
          </a:p>
          <a:p>
            <a:pPr lvl="1"/>
            <a:r>
              <a:rPr lang="en-US" dirty="0" smtClean="0"/>
              <a:t>Modeling Process</a:t>
            </a:r>
          </a:p>
          <a:p>
            <a:pPr lvl="1"/>
            <a:r>
              <a:rPr lang="en-US" dirty="0" smtClean="0"/>
              <a:t>Feature Analysis</a:t>
            </a:r>
          </a:p>
          <a:p>
            <a:pPr lvl="1"/>
            <a:r>
              <a:rPr lang="en-US" dirty="0" smtClean="0"/>
              <a:t>Preparation for Model Development</a:t>
            </a:r>
          </a:p>
          <a:p>
            <a:r>
              <a:rPr lang="en-US" dirty="0" smtClean="0"/>
              <a:t>Final Model </a:t>
            </a:r>
          </a:p>
          <a:p>
            <a:r>
              <a:rPr lang="en-US" dirty="0" smtClean="0"/>
              <a:t>Closing Comments</a:t>
            </a:r>
          </a:p>
          <a:p>
            <a:pPr lvl="1"/>
            <a:r>
              <a:rPr lang="en-US" dirty="0"/>
              <a:t>“The” Winning </a:t>
            </a:r>
            <a:r>
              <a:rPr lang="en-US" dirty="0" smtClean="0"/>
              <a:t>Model</a:t>
            </a:r>
          </a:p>
          <a:p>
            <a:pPr lvl="1"/>
            <a:r>
              <a:rPr lang="en-US" dirty="0" smtClean="0"/>
              <a:t>Lessons For the Next Time</a:t>
            </a:r>
          </a:p>
        </p:txBody>
      </p:sp>
      <p:sp>
        <p:nvSpPr>
          <p:cNvPr id="4" name="Slide Number Placeholder 3"/>
          <p:cNvSpPr>
            <a:spLocks noGrp="1"/>
          </p:cNvSpPr>
          <p:nvPr>
            <p:ph type="sldNum" sz="quarter" idx="12"/>
          </p:nvPr>
        </p:nvSpPr>
        <p:spPr/>
        <p:txBody>
          <a:bodyPr/>
          <a:lstStyle/>
          <a:p>
            <a:fld id="{38662566-64BC-4E1D-84CB-5D6AF5297F7C}" type="slidenum">
              <a:rPr lang="en-US" smtClean="0"/>
              <a:t>2</a:t>
            </a:fld>
            <a:endParaRPr lang="en-US" dirty="0"/>
          </a:p>
        </p:txBody>
      </p:sp>
    </p:spTree>
    <p:extLst>
      <p:ext uri="{BB962C8B-B14F-4D97-AF65-F5344CB8AC3E}">
        <p14:creationId xmlns:p14="http://schemas.microsoft.com/office/powerpoint/2010/main" val="26297223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Models Developed and Tested</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20</a:t>
            </a:fld>
            <a:endParaRPr lang="en-US" dirty="0"/>
          </a:p>
        </p:txBody>
      </p:sp>
      <p:pic>
        <p:nvPicPr>
          <p:cNvPr id="2" name="Picture 1" descr="model_runs_analysi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914400"/>
            <a:ext cx="7620000" cy="5715000"/>
          </a:xfrm>
          <a:prstGeom prst="rect">
            <a:avLst/>
          </a:prstGeom>
        </p:spPr>
      </p:pic>
    </p:spTree>
    <p:extLst>
      <p:ext uri="{BB962C8B-B14F-4D97-AF65-F5344CB8AC3E}">
        <p14:creationId xmlns:p14="http://schemas.microsoft.com/office/powerpoint/2010/main" val="20595318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662566-64BC-4E1D-84CB-5D6AF5297F7C}" type="slidenum">
              <a:rPr lang="en-US" smtClean="0"/>
              <a:t>21</a:t>
            </a:fld>
            <a:endParaRPr lang="en-US" dirty="0"/>
          </a:p>
        </p:txBody>
      </p:sp>
      <p:pic>
        <p:nvPicPr>
          <p:cNvPr id="5" name="Picture 4" descr="score_overview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409" y="236220"/>
            <a:ext cx="8075191" cy="6240780"/>
          </a:xfrm>
          <a:prstGeom prst="rect">
            <a:avLst/>
          </a:prstGeom>
        </p:spPr>
      </p:pic>
    </p:spTree>
    <p:extLst>
      <p:ext uri="{BB962C8B-B14F-4D97-AF65-F5344CB8AC3E}">
        <p14:creationId xmlns:p14="http://schemas.microsoft.com/office/powerpoint/2010/main" val="27654222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Final Model</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22</a:t>
            </a:fld>
            <a:endParaRPr lang="en-US" dirty="0"/>
          </a:p>
        </p:txBody>
      </p:sp>
    </p:spTree>
    <p:extLst>
      <p:ext uri="{BB962C8B-B14F-4D97-AF65-F5344CB8AC3E}">
        <p14:creationId xmlns:p14="http://schemas.microsoft.com/office/powerpoint/2010/main" val="20340974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Selecting Base Learners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23</a:t>
            </a:fld>
            <a:endParaRPr lang="en-US"/>
          </a:p>
        </p:txBody>
      </p:sp>
      <p:pic>
        <p:nvPicPr>
          <p:cNvPr id="2" name="Picture 1" descr="model_score_analysi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914400"/>
            <a:ext cx="7620000" cy="5715000"/>
          </a:xfrm>
          <a:prstGeom prst="rect">
            <a:avLst/>
          </a:prstGeom>
        </p:spPr>
      </p:pic>
    </p:spTree>
    <p:extLst>
      <p:ext uri="{BB962C8B-B14F-4D97-AF65-F5344CB8AC3E}">
        <p14:creationId xmlns:p14="http://schemas.microsoft.com/office/powerpoint/2010/main" val="42578999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Random Forest Model (</a:t>
            </a:r>
            <a:r>
              <a:rPr lang="en-US" b="1" dirty="0" smtClean="0"/>
              <a:t>rf2)</a:t>
            </a:r>
            <a:endParaRPr lang="en-US" b="1" dirty="0"/>
          </a:p>
        </p:txBody>
      </p:sp>
      <p:sp>
        <p:nvSpPr>
          <p:cNvPr id="5" name="Content Placeholder 4"/>
          <p:cNvSpPr>
            <a:spLocks noGrp="1"/>
          </p:cNvSpPr>
          <p:nvPr>
            <p:ph idx="1"/>
          </p:nvPr>
        </p:nvSpPr>
        <p:spPr>
          <a:xfrm>
            <a:off x="457200" y="1066800"/>
            <a:ext cx="8229600" cy="5059363"/>
          </a:xfrm>
        </p:spPr>
        <p:txBody>
          <a:bodyPr/>
          <a:lstStyle/>
          <a:p>
            <a:r>
              <a:rPr lang="en-US" dirty="0" smtClean="0"/>
              <a:t>Random Forest model created with </a:t>
            </a:r>
            <a:r>
              <a:rPr lang="en-US" b="1" dirty="0" smtClean="0"/>
              <a:t>randomForest</a:t>
            </a:r>
            <a:r>
              <a:rPr lang="en-US" dirty="0" smtClean="0"/>
              <a:t> package.</a:t>
            </a:r>
          </a:p>
          <a:p>
            <a:pPr lvl="1"/>
            <a:r>
              <a:rPr lang="en-US" dirty="0" smtClean="0"/>
              <a:t>Features:  original 93 features with non.zero.count synthetic feature</a:t>
            </a:r>
          </a:p>
          <a:p>
            <a:pPr lvl="1"/>
            <a:r>
              <a:rPr lang="en-US" dirty="0" smtClean="0"/>
              <a:t>Combined train.raw, calib.raw and test.raw into single training </a:t>
            </a:r>
            <a:r>
              <a:rPr lang="en-US" dirty="0"/>
              <a:t>data set (61,869 records</a:t>
            </a:r>
            <a:r>
              <a:rPr lang="en-US" dirty="0" smtClean="0"/>
              <a:t>)</a:t>
            </a:r>
          </a:p>
          <a:p>
            <a:pPr lvl="1"/>
            <a:r>
              <a:rPr lang="en-US" dirty="0" smtClean="0"/>
              <a:t>Public Leaderboard MLL score for rf2: 0.52234</a:t>
            </a:r>
          </a:p>
        </p:txBody>
      </p:sp>
      <p:sp>
        <p:nvSpPr>
          <p:cNvPr id="3" name="Slide Number Placeholder 2"/>
          <p:cNvSpPr>
            <a:spLocks noGrp="1"/>
          </p:cNvSpPr>
          <p:nvPr>
            <p:ph type="sldNum" sz="quarter" idx="12"/>
          </p:nvPr>
        </p:nvSpPr>
        <p:spPr/>
        <p:txBody>
          <a:bodyPr/>
          <a:lstStyle/>
          <a:p>
            <a:fld id="{38662566-64BC-4E1D-84CB-5D6AF5297F7C}" type="slidenum">
              <a:rPr lang="en-US" smtClean="0"/>
              <a:t>24</a:t>
            </a:fld>
            <a:endParaRPr lang="en-US" dirty="0"/>
          </a:p>
        </p:txBody>
      </p:sp>
    </p:spTree>
    <p:extLst>
      <p:ext uri="{BB962C8B-B14F-4D97-AF65-F5344CB8AC3E}">
        <p14:creationId xmlns:p14="http://schemas.microsoft.com/office/powerpoint/2010/main" val="13869517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Boosted Model(</a:t>
            </a:r>
            <a:r>
              <a:rPr lang="en-US" b="1" dirty="0" smtClean="0"/>
              <a:t>gbm2</a:t>
            </a:r>
            <a:r>
              <a:rPr lang="en-US" dirty="0" smtClean="0"/>
              <a:t>) </a:t>
            </a:r>
            <a:endParaRPr lang="en-US" dirty="0"/>
          </a:p>
        </p:txBody>
      </p:sp>
      <p:sp>
        <p:nvSpPr>
          <p:cNvPr id="3" name="Content Placeholder 2"/>
          <p:cNvSpPr>
            <a:spLocks noGrp="1"/>
          </p:cNvSpPr>
          <p:nvPr>
            <p:ph idx="1"/>
          </p:nvPr>
        </p:nvSpPr>
        <p:spPr>
          <a:xfrm>
            <a:off x="457200" y="1066800"/>
            <a:ext cx="8229600" cy="5059363"/>
          </a:xfrm>
        </p:spPr>
        <p:txBody>
          <a:bodyPr/>
          <a:lstStyle/>
          <a:p>
            <a:r>
              <a:rPr lang="en-US" dirty="0" smtClean="0"/>
              <a:t>Created with the </a:t>
            </a:r>
            <a:r>
              <a:rPr lang="en-US" b="1" dirty="0" smtClean="0"/>
              <a:t>gbm</a:t>
            </a:r>
            <a:r>
              <a:rPr lang="en-US" dirty="0"/>
              <a:t> </a:t>
            </a:r>
            <a:r>
              <a:rPr lang="en-US" dirty="0" smtClean="0"/>
              <a:t>package</a:t>
            </a:r>
          </a:p>
          <a:p>
            <a:pPr lvl="1"/>
            <a:r>
              <a:rPr lang="en-US" dirty="0" smtClean="0"/>
              <a:t>Model set-up as a “one vs all” structure</a:t>
            </a:r>
          </a:p>
          <a:p>
            <a:pPr lvl="1"/>
            <a:r>
              <a:rPr lang="en-US" dirty="0"/>
              <a:t>Features:  original </a:t>
            </a:r>
            <a:r>
              <a:rPr lang="en-US" dirty="0" smtClean="0"/>
              <a:t>93 features </a:t>
            </a:r>
            <a:r>
              <a:rPr lang="en-US" dirty="0"/>
              <a:t>with non.zero.count synthetic </a:t>
            </a:r>
            <a:r>
              <a:rPr lang="en-US" dirty="0" smtClean="0"/>
              <a:t>feature</a:t>
            </a:r>
          </a:p>
          <a:p>
            <a:pPr lvl="1"/>
            <a:r>
              <a:rPr lang="en-US" dirty="0"/>
              <a:t>Combined train.raw, calib.raw and test.raw into single training data </a:t>
            </a:r>
            <a:r>
              <a:rPr lang="en-US" dirty="0" smtClean="0"/>
              <a:t>set (61,869 records)</a:t>
            </a:r>
          </a:p>
          <a:p>
            <a:pPr lvl="1"/>
            <a:r>
              <a:rPr lang="en-US" dirty="0" smtClean="0"/>
              <a:t>Trained on Amazon Web Services EC2 Instance</a:t>
            </a:r>
          </a:p>
          <a:p>
            <a:pPr lvl="2"/>
            <a:r>
              <a:rPr lang="en-US" dirty="0" smtClean="0"/>
              <a:t>9 Parallel tasks</a:t>
            </a:r>
          </a:p>
          <a:p>
            <a:pPr lvl="2"/>
            <a:r>
              <a:rPr lang="en-US" dirty="0" smtClean="0"/>
              <a:t>Elapsed time: 48 minutes</a:t>
            </a:r>
          </a:p>
          <a:p>
            <a:pPr lvl="2"/>
            <a:r>
              <a:rPr lang="en-US" dirty="0" smtClean="0"/>
              <a:t>CPU time: 249.80 minutes</a:t>
            </a:r>
          </a:p>
          <a:p>
            <a:pPr marL="342900" lvl="1" indent="-342900">
              <a:buFont typeface="Arial" panose="020B0604020202020204" pitchFamily="34" charset="0"/>
              <a:buChar char="•"/>
            </a:pPr>
            <a:r>
              <a:rPr lang="en-US" dirty="0" smtClean="0"/>
              <a:t>Public Leaderboard </a:t>
            </a:r>
            <a:r>
              <a:rPr lang="en-US" dirty="0"/>
              <a:t>MLL score for gbm2: </a:t>
            </a:r>
            <a:r>
              <a:rPr lang="en-US" dirty="0" smtClean="0"/>
              <a:t>0.50125</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25</a:t>
            </a:fld>
            <a:endParaRPr lang="en-US" dirty="0"/>
          </a:p>
        </p:txBody>
      </p:sp>
    </p:spTree>
    <p:extLst>
      <p:ext uri="{BB962C8B-B14F-4D97-AF65-F5344CB8AC3E}">
        <p14:creationId xmlns:p14="http://schemas.microsoft.com/office/powerpoint/2010/main" val="3286672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Analysis – Synthetic Features II</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26</a:t>
            </a:fld>
            <a:endParaRPr lang="en-US" dirty="0"/>
          </a:p>
        </p:txBody>
      </p:sp>
      <p:pic>
        <p:nvPicPr>
          <p:cNvPr id="5" name="Picture 4" descr="diff_feature_boxpl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914400"/>
            <a:ext cx="7620000" cy="5715000"/>
          </a:xfrm>
          <a:prstGeom prst="rect">
            <a:avLst/>
          </a:prstGeom>
        </p:spPr>
      </p:pic>
    </p:spTree>
    <p:extLst>
      <p:ext uri="{BB962C8B-B14F-4D97-AF65-F5344CB8AC3E}">
        <p14:creationId xmlns:p14="http://schemas.microsoft.com/office/powerpoint/2010/main" val="25705449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Feature Reduction</a:t>
            </a:r>
            <a:endParaRPr lang="en-US" dirty="0"/>
          </a:p>
        </p:txBody>
      </p:sp>
      <p:sp>
        <p:nvSpPr>
          <p:cNvPr id="4" name="Content Placeholder 3"/>
          <p:cNvSpPr>
            <a:spLocks noGrp="1"/>
          </p:cNvSpPr>
          <p:nvPr>
            <p:ph idx="1"/>
          </p:nvPr>
        </p:nvSpPr>
        <p:spPr/>
        <p:txBody>
          <a:bodyPr>
            <a:normAutofit fontScale="85000" lnSpcReduction="20000"/>
          </a:bodyPr>
          <a:lstStyle/>
          <a:p>
            <a:r>
              <a:rPr lang="en-US" dirty="0" smtClean="0"/>
              <a:t>Selected features for a one vs all model, i.e., custom features for each class</a:t>
            </a:r>
          </a:p>
          <a:p>
            <a:r>
              <a:rPr lang="en-US" dirty="0" smtClean="0"/>
              <a:t>Eliminate highly correlated features using </a:t>
            </a:r>
            <a:r>
              <a:rPr lang="en-US" b="1" dirty="0" smtClean="0"/>
              <a:t>findCorrelation()</a:t>
            </a:r>
            <a:r>
              <a:rPr lang="en-US" dirty="0" smtClean="0"/>
              <a:t> function and features with near zero variance using </a:t>
            </a:r>
            <a:r>
              <a:rPr lang="en-US" b="1" dirty="0" smtClean="0"/>
              <a:t>nearZeroVar() </a:t>
            </a:r>
            <a:r>
              <a:rPr lang="en-US" dirty="0" smtClean="0"/>
              <a:t>from </a:t>
            </a:r>
            <a:r>
              <a:rPr lang="en-US" b="1" dirty="0" smtClean="0"/>
              <a:t>caret</a:t>
            </a:r>
            <a:r>
              <a:rPr lang="en-US" dirty="0" smtClean="0"/>
              <a:t>.  This reduced feature set from 4,371 to 2,776.</a:t>
            </a:r>
          </a:p>
          <a:p>
            <a:r>
              <a:rPr lang="en-US" dirty="0" smtClean="0"/>
              <a:t>For the remaining predictors:  Eliminate features that do not have a “significant” effect.</a:t>
            </a:r>
          </a:p>
          <a:p>
            <a:pPr lvl="1"/>
            <a:r>
              <a:rPr lang="en-US" dirty="0" smtClean="0"/>
              <a:t>If x is a predictor and y the response variable, </a:t>
            </a:r>
            <a:r>
              <a:rPr lang="en-US" b="1" dirty="0" smtClean="0"/>
              <a:t>caret</a:t>
            </a:r>
            <a:r>
              <a:rPr lang="en-US" dirty="0" smtClean="0"/>
              <a:t>’s </a:t>
            </a:r>
            <a:r>
              <a:rPr lang="en-US" b="1" dirty="0" smtClean="0"/>
              <a:t>anovaScores()</a:t>
            </a:r>
            <a:r>
              <a:rPr lang="en-US" dirty="0" smtClean="0"/>
              <a:t> function returns the p-value of the F-statistic for </a:t>
            </a:r>
            <a:r>
              <a:rPr lang="en-US" b="1" dirty="0" smtClean="0"/>
              <a:t>lm(x~y)</a:t>
            </a:r>
            <a:r>
              <a:rPr lang="en-US" dirty="0" smtClean="0"/>
              <a:t> </a:t>
            </a:r>
            <a:r>
              <a:rPr lang="en-US" dirty="0"/>
              <a:t>to </a:t>
            </a:r>
            <a:r>
              <a:rPr lang="en-US" dirty="0" smtClean="0"/>
              <a:t>assess if the mean </a:t>
            </a:r>
            <a:r>
              <a:rPr lang="en-US" dirty="0"/>
              <a:t>of the </a:t>
            </a:r>
            <a:r>
              <a:rPr lang="en-US" dirty="0" smtClean="0"/>
              <a:t>features </a:t>
            </a:r>
            <a:r>
              <a:rPr lang="en-US" dirty="0"/>
              <a:t>is </a:t>
            </a:r>
            <a:r>
              <a:rPr lang="en-US" dirty="0" smtClean="0"/>
              <a:t>different for different classes.</a:t>
            </a:r>
          </a:p>
          <a:p>
            <a:pPr lvl="1"/>
            <a:r>
              <a:rPr lang="en-US" dirty="0" smtClean="0"/>
              <a:t>Due to repeated testing, adjust the cut-off value </a:t>
            </a:r>
            <a:r>
              <a:rPr lang="en-US" dirty="0" smtClean="0">
                <a:latin typeface="Symbol" charset="2"/>
                <a:cs typeface="Symbol" charset="2"/>
              </a:rPr>
              <a:t>a </a:t>
            </a:r>
            <a:r>
              <a:rPr lang="en-US" dirty="0" smtClean="0">
                <a:cs typeface="Symbol" charset="2"/>
              </a:rPr>
              <a:t>using Bonferroni correction, </a:t>
            </a:r>
            <a:r>
              <a:rPr lang="en-US" dirty="0" smtClean="0">
                <a:latin typeface="Symbol" charset="2"/>
                <a:cs typeface="Symbol" charset="2"/>
              </a:rPr>
              <a:t>a</a:t>
            </a:r>
            <a:r>
              <a:rPr lang="en-US" dirty="0" smtClean="0">
                <a:cs typeface="Symbol" charset="2"/>
              </a:rPr>
              <a:t>/M, where M is the number of predictors.  In this case, M =2,776.</a:t>
            </a:r>
          </a:p>
          <a:p>
            <a:pPr lvl="1"/>
            <a:r>
              <a:rPr lang="en-US" dirty="0" smtClean="0">
                <a:cs typeface="Symbol" charset="2"/>
              </a:rPr>
              <a:t>Eliminate predictors whose p-value exceeds the cut-off value </a:t>
            </a:r>
            <a:r>
              <a:rPr lang="en-US" dirty="0" smtClean="0">
                <a:latin typeface="Symbol" charset="2"/>
                <a:cs typeface="Symbol" charset="2"/>
              </a:rPr>
              <a:t>0.005</a:t>
            </a:r>
            <a:r>
              <a:rPr lang="en-US" dirty="0" smtClean="0">
                <a:cs typeface="Symbol" charset="2"/>
              </a:rPr>
              <a:t>/2776.</a:t>
            </a:r>
          </a:p>
        </p:txBody>
      </p:sp>
      <p:sp>
        <p:nvSpPr>
          <p:cNvPr id="2" name="Slide Number Placeholder 1"/>
          <p:cNvSpPr>
            <a:spLocks noGrp="1"/>
          </p:cNvSpPr>
          <p:nvPr>
            <p:ph type="sldNum" sz="quarter" idx="12"/>
          </p:nvPr>
        </p:nvSpPr>
        <p:spPr/>
        <p:txBody>
          <a:bodyPr/>
          <a:lstStyle/>
          <a:p>
            <a:fld id="{38662566-64BC-4E1D-84CB-5D6AF5297F7C}" type="slidenum">
              <a:rPr lang="en-US" smtClean="0"/>
              <a:t>27</a:t>
            </a:fld>
            <a:endParaRPr lang="en-US" dirty="0"/>
          </a:p>
        </p:txBody>
      </p:sp>
    </p:spTree>
    <p:extLst>
      <p:ext uri="{BB962C8B-B14F-4D97-AF65-F5344CB8AC3E}">
        <p14:creationId xmlns:p14="http://schemas.microsoft.com/office/powerpoint/2010/main" val="423281303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Candidate</a:t>
            </a:r>
            <a:r>
              <a:rPr lang="en-US" sz="2400" dirty="0"/>
              <a:t> </a:t>
            </a:r>
            <a:r>
              <a:rPr lang="en-US" sz="2400" dirty="0" smtClean="0"/>
              <a:t> features for each class passing the cut</a:t>
            </a:r>
          </a:p>
          <a:p>
            <a:pPr marL="0" indent="0">
              <a:buNone/>
            </a:pP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138912740"/>
              </p:ext>
            </p:extLst>
          </p:nvPr>
        </p:nvGraphicFramePr>
        <p:xfrm>
          <a:off x="685799" y="1600200"/>
          <a:ext cx="8001001" cy="3708400"/>
        </p:xfrm>
        <a:graphic>
          <a:graphicData uri="http://schemas.openxmlformats.org/drawingml/2006/table">
            <a:tbl>
              <a:tblPr firstRow="1" bandRow="1">
                <a:tableStyleId>{5C22544A-7EE6-4342-B048-85BDC9FD1C3A}</a:tableStyleId>
              </a:tblPr>
              <a:tblGrid>
                <a:gridCol w="990601"/>
                <a:gridCol w="1600200"/>
                <a:gridCol w="5410200"/>
              </a:tblGrid>
              <a:tr h="370840">
                <a:tc>
                  <a:txBody>
                    <a:bodyPr/>
                    <a:lstStyle/>
                    <a:p>
                      <a:pPr algn="ctr"/>
                      <a:r>
                        <a:rPr lang="en-US" dirty="0" smtClean="0"/>
                        <a:t>Class</a:t>
                      </a:r>
                      <a:endParaRPr lang="en-US" dirty="0"/>
                    </a:p>
                  </a:txBody>
                  <a:tcPr/>
                </a:tc>
                <a:tc>
                  <a:txBody>
                    <a:bodyPr/>
                    <a:lstStyle/>
                    <a:p>
                      <a:pPr algn="ctr"/>
                      <a:r>
                        <a:rPr lang="en-US" dirty="0" smtClean="0"/>
                        <a:t># of Features</a:t>
                      </a:r>
                      <a:endParaRPr lang="en-US" dirty="0"/>
                    </a:p>
                  </a:txBody>
                  <a:tcPr/>
                </a:tc>
                <a:tc>
                  <a:txBody>
                    <a:bodyPr/>
                    <a:lstStyle/>
                    <a:p>
                      <a:r>
                        <a:rPr lang="en-US" baseline="0" dirty="0" smtClean="0"/>
                        <a:t>Top 5 Features That Passed the Cut-off</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1,620</a:t>
                      </a:r>
                      <a:endParaRPr lang="en-US" dirty="0"/>
                    </a:p>
                  </a:txBody>
                  <a:tcPr/>
                </a:tc>
                <a:tc>
                  <a:txBody>
                    <a:bodyPr/>
                    <a:lstStyle/>
                    <a:p>
                      <a:r>
                        <a:rPr lang="en-US" dirty="0" smtClean="0"/>
                        <a:t>feat_17, diff_17.21, diff_17.33, diff_12.17, diff_17.28</a:t>
                      </a:r>
                    </a:p>
                  </a:txBody>
                  <a:tcPr/>
                </a:tc>
              </a:tr>
              <a:tr h="370840">
                <a:tc>
                  <a:txBody>
                    <a:bodyPr/>
                    <a:lstStyle/>
                    <a:p>
                      <a:pPr algn="ctr"/>
                      <a:r>
                        <a:rPr lang="en-US" dirty="0" smtClean="0"/>
                        <a:t>2</a:t>
                      </a:r>
                      <a:endParaRPr lang="en-US" dirty="0"/>
                    </a:p>
                  </a:txBody>
                  <a:tcPr/>
                </a:tc>
                <a:tc>
                  <a:txBody>
                    <a:bodyPr/>
                    <a:lstStyle/>
                    <a:p>
                      <a:pPr algn="ctr"/>
                      <a:r>
                        <a:rPr lang="en-US" dirty="0" smtClean="0"/>
                        <a:t>2,139</a:t>
                      </a:r>
                      <a:endParaRPr lang="en-US" dirty="0"/>
                    </a:p>
                  </a:txBody>
                  <a:tcPr/>
                </a:tc>
                <a:tc>
                  <a:txBody>
                    <a:bodyPr/>
                    <a:lstStyle/>
                    <a:p>
                      <a:r>
                        <a:rPr lang="en-US" dirty="0" smtClean="0"/>
                        <a:t>feat_11, feat_14, feat_15, feat_25, feat_33</a:t>
                      </a:r>
                    </a:p>
                  </a:txBody>
                  <a:tcPr/>
                </a:tc>
              </a:tr>
              <a:tr h="370840">
                <a:tc>
                  <a:txBody>
                    <a:bodyPr/>
                    <a:lstStyle/>
                    <a:p>
                      <a:pPr algn="ctr"/>
                      <a:r>
                        <a:rPr lang="en-US" dirty="0" smtClean="0"/>
                        <a:t>3</a:t>
                      </a:r>
                      <a:endParaRPr lang="en-US" dirty="0"/>
                    </a:p>
                  </a:txBody>
                  <a:tcPr/>
                </a:tc>
                <a:tc>
                  <a:txBody>
                    <a:bodyPr/>
                    <a:lstStyle/>
                    <a:p>
                      <a:pPr algn="ctr"/>
                      <a:r>
                        <a:rPr lang="en-US" dirty="0" smtClean="0"/>
                        <a:t>1,914</a:t>
                      </a:r>
                      <a:endParaRPr lang="en-US" dirty="0"/>
                    </a:p>
                  </a:txBody>
                  <a:tcPr/>
                </a:tc>
                <a:tc>
                  <a:txBody>
                    <a:bodyPr/>
                    <a:lstStyle/>
                    <a:p>
                      <a:r>
                        <a:rPr lang="en-US" dirty="0" smtClean="0"/>
                        <a:t>feat_9, feat_43, feat_88, diff_2.43, diff_2.88</a:t>
                      </a:r>
                    </a:p>
                  </a:txBody>
                  <a:tcPr/>
                </a:tc>
              </a:tr>
              <a:tr h="370840">
                <a:tc>
                  <a:txBody>
                    <a:bodyPr/>
                    <a:lstStyle/>
                    <a:p>
                      <a:pPr algn="ctr"/>
                      <a:r>
                        <a:rPr lang="en-US" dirty="0" smtClean="0"/>
                        <a:t>4</a:t>
                      </a:r>
                      <a:endParaRPr lang="en-US" dirty="0"/>
                    </a:p>
                  </a:txBody>
                  <a:tcPr/>
                </a:tc>
                <a:tc>
                  <a:txBody>
                    <a:bodyPr/>
                    <a:lstStyle/>
                    <a:p>
                      <a:pPr algn="ctr"/>
                      <a:r>
                        <a:rPr lang="en-US" dirty="0" smtClean="0"/>
                        <a:t>1,465</a:t>
                      </a:r>
                      <a:endParaRPr lang="en-US" dirty="0"/>
                    </a:p>
                  </a:txBody>
                  <a:tcPr/>
                </a:tc>
                <a:tc>
                  <a:txBody>
                    <a:bodyPr/>
                    <a:lstStyle/>
                    <a:p>
                      <a:r>
                        <a:rPr lang="en-US" dirty="0" smtClean="0"/>
                        <a:t>diff_25.48, diff_15.67, diff_18.25, diff_15.32, diff_18.88</a:t>
                      </a:r>
                      <a:endParaRPr lang="en-US" dirty="0"/>
                    </a:p>
                  </a:txBody>
                  <a:tcPr/>
                </a:tc>
              </a:tr>
              <a:tr h="370840">
                <a:tc>
                  <a:txBody>
                    <a:bodyPr/>
                    <a:lstStyle/>
                    <a:p>
                      <a:pPr algn="ctr"/>
                      <a:r>
                        <a:rPr lang="en-US" dirty="0" smtClean="0"/>
                        <a:t>5</a:t>
                      </a:r>
                      <a:endParaRPr lang="en-US" dirty="0"/>
                    </a:p>
                  </a:txBody>
                  <a:tcPr/>
                </a:tc>
                <a:tc>
                  <a:txBody>
                    <a:bodyPr/>
                    <a:lstStyle/>
                    <a:p>
                      <a:pPr algn="ctr"/>
                      <a:r>
                        <a:rPr lang="en-US" dirty="0" smtClean="0"/>
                        <a:t>1,256</a:t>
                      </a:r>
                      <a:endParaRPr lang="en-US" dirty="0"/>
                    </a:p>
                  </a:txBody>
                  <a:tcPr/>
                </a:tc>
                <a:tc>
                  <a:txBody>
                    <a:bodyPr/>
                    <a:lstStyle/>
                    <a:p>
                      <a:r>
                        <a:rPr lang="en-US" dirty="0" smtClean="0"/>
                        <a:t>feat_34, non.zero.count, diff_4.34, diff_8.34, diff_9.34</a:t>
                      </a:r>
                    </a:p>
                  </a:txBody>
                  <a:tcPr/>
                </a:tc>
              </a:tr>
              <a:tr h="370840">
                <a:tc>
                  <a:txBody>
                    <a:bodyPr/>
                    <a:lstStyle/>
                    <a:p>
                      <a:pPr algn="ctr"/>
                      <a:r>
                        <a:rPr lang="en-US" dirty="0" smtClean="0"/>
                        <a:t>6</a:t>
                      </a:r>
                      <a:endParaRPr lang="en-US" dirty="0"/>
                    </a:p>
                  </a:txBody>
                  <a:tcPr/>
                </a:tc>
                <a:tc>
                  <a:txBody>
                    <a:bodyPr/>
                    <a:lstStyle/>
                    <a:p>
                      <a:pPr algn="ctr"/>
                      <a:r>
                        <a:rPr lang="en-US" dirty="0" smtClean="0"/>
                        <a:t>2,331</a:t>
                      </a:r>
                      <a:endParaRPr lang="en-US" dirty="0"/>
                    </a:p>
                  </a:txBody>
                  <a:tcPr/>
                </a:tc>
                <a:tc>
                  <a:txBody>
                    <a:bodyPr/>
                    <a:lstStyle/>
                    <a:p>
                      <a:r>
                        <a:rPr lang="en-US" dirty="0" smtClean="0"/>
                        <a:t>feat_3, feat_4, feat_11, feat_14, feat_21</a:t>
                      </a:r>
                    </a:p>
                  </a:txBody>
                  <a:tcPr/>
                </a:tc>
              </a:tr>
              <a:tr h="370840">
                <a:tc>
                  <a:txBody>
                    <a:bodyPr/>
                    <a:lstStyle/>
                    <a:p>
                      <a:pPr algn="ctr"/>
                      <a:r>
                        <a:rPr lang="en-US" dirty="0" smtClean="0"/>
                        <a:t>7</a:t>
                      </a:r>
                      <a:endParaRPr lang="en-US" dirty="0"/>
                    </a:p>
                  </a:txBody>
                  <a:tcPr/>
                </a:tc>
                <a:tc>
                  <a:txBody>
                    <a:bodyPr/>
                    <a:lstStyle/>
                    <a:p>
                      <a:pPr algn="ctr"/>
                      <a:r>
                        <a:rPr lang="en-US" dirty="0" smtClean="0"/>
                        <a:t>1,725</a:t>
                      </a:r>
                      <a:endParaRPr lang="en-US" dirty="0"/>
                    </a:p>
                  </a:txBody>
                  <a:tcPr/>
                </a:tc>
                <a:tc>
                  <a:txBody>
                    <a:bodyPr/>
                    <a:lstStyle/>
                    <a:p>
                      <a:r>
                        <a:rPr lang="en-US" dirty="0" smtClean="0"/>
                        <a:t>feat_39, feat_50, diff_1.45, diff_1.50, diff_2.45</a:t>
                      </a:r>
                    </a:p>
                  </a:txBody>
                  <a:tcPr/>
                </a:tc>
              </a:tr>
              <a:tr h="370840">
                <a:tc>
                  <a:txBody>
                    <a:bodyPr/>
                    <a:lstStyle/>
                    <a:p>
                      <a:pPr algn="ctr"/>
                      <a:r>
                        <a:rPr lang="en-US" dirty="0" smtClean="0"/>
                        <a:t>8</a:t>
                      </a:r>
                      <a:endParaRPr lang="en-US" dirty="0"/>
                    </a:p>
                  </a:txBody>
                  <a:tcPr/>
                </a:tc>
                <a:tc>
                  <a:txBody>
                    <a:bodyPr/>
                    <a:lstStyle/>
                    <a:p>
                      <a:pPr algn="ctr"/>
                      <a:r>
                        <a:rPr lang="en-US" dirty="0" smtClean="0"/>
                        <a:t>2,258</a:t>
                      </a:r>
                      <a:endParaRPr lang="en-US" dirty="0"/>
                    </a:p>
                  </a:txBody>
                  <a:tcPr/>
                </a:tc>
                <a:tc>
                  <a:txBody>
                    <a:bodyPr/>
                    <a:lstStyle/>
                    <a:p>
                      <a:r>
                        <a:rPr lang="en-US" dirty="0" smtClean="0"/>
                        <a:t>feat_2, feat_7, feat_19, feat_20, feat_24</a:t>
                      </a:r>
                    </a:p>
                  </a:txBody>
                  <a:tcPr/>
                </a:tc>
              </a:tr>
              <a:tr h="370840">
                <a:tc>
                  <a:txBody>
                    <a:bodyPr/>
                    <a:lstStyle/>
                    <a:p>
                      <a:pPr algn="ctr"/>
                      <a:r>
                        <a:rPr lang="en-US" dirty="0" smtClean="0"/>
                        <a:t>9</a:t>
                      </a:r>
                      <a:endParaRPr lang="en-US" dirty="0"/>
                    </a:p>
                  </a:txBody>
                  <a:tcPr/>
                </a:tc>
                <a:tc>
                  <a:txBody>
                    <a:bodyPr/>
                    <a:lstStyle/>
                    <a:p>
                      <a:pPr algn="ctr"/>
                      <a:r>
                        <a:rPr lang="en-US" dirty="0" smtClean="0"/>
                        <a:t>2,072</a:t>
                      </a:r>
                      <a:endParaRPr lang="en-US" dirty="0"/>
                    </a:p>
                  </a:txBody>
                  <a:tcPr/>
                </a:tc>
                <a:tc>
                  <a:txBody>
                    <a:bodyPr/>
                    <a:lstStyle/>
                    <a:p>
                      <a:r>
                        <a:rPr lang="en-US" dirty="0" smtClean="0"/>
                        <a:t>feat_8, feat_36, feat_41, feat_53, feat_59</a:t>
                      </a:r>
                    </a:p>
                  </a:txBody>
                  <a:tcPr/>
                </a:tc>
              </a:tr>
            </a:tbl>
          </a:graphicData>
        </a:graphic>
      </p:graphicFrame>
      <p:sp>
        <p:nvSpPr>
          <p:cNvPr id="2" name="Title 1"/>
          <p:cNvSpPr>
            <a:spLocks noGrp="1"/>
          </p:cNvSpPr>
          <p:nvPr>
            <p:ph type="title"/>
          </p:nvPr>
        </p:nvSpPr>
        <p:spPr/>
        <p:txBody>
          <a:bodyPr/>
          <a:lstStyle/>
          <a:p>
            <a:r>
              <a:rPr lang="en-US" dirty="0" smtClean="0"/>
              <a:t>Feature Reduction</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28</a:t>
            </a:fld>
            <a:endParaRPr lang="en-US" dirty="0"/>
          </a:p>
        </p:txBody>
      </p:sp>
      <p:sp>
        <p:nvSpPr>
          <p:cNvPr id="6" name="TextBox 5"/>
          <p:cNvSpPr txBox="1"/>
          <p:nvPr/>
        </p:nvSpPr>
        <p:spPr>
          <a:xfrm>
            <a:off x="685800" y="5410199"/>
            <a:ext cx="7924800" cy="830997"/>
          </a:xfrm>
          <a:prstGeom prst="rect">
            <a:avLst/>
          </a:prstGeom>
          <a:noFill/>
        </p:spPr>
        <p:txBody>
          <a:bodyPr wrap="square" rtlCol="0">
            <a:spAutoFit/>
          </a:bodyPr>
          <a:lstStyle/>
          <a:p>
            <a:r>
              <a:rPr lang="en-US" sz="2400" dirty="0"/>
              <a:t>Given the number of candidate features, decided to </a:t>
            </a:r>
            <a:r>
              <a:rPr lang="en-US" sz="2400" dirty="0" smtClean="0"/>
              <a:t>take the </a:t>
            </a:r>
            <a:r>
              <a:rPr lang="en-US" sz="2400" dirty="0"/>
              <a:t>top 150 </a:t>
            </a:r>
            <a:r>
              <a:rPr lang="en-US" sz="2400" dirty="0" smtClean="0"/>
              <a:t>for each class in modeling.</a:t>
            </a:r>
            <a:endParaRPr lang="en-US" sz="2400" dirty="0"/>
          </a:p>
        </p:txBody>
      </p:sp>
    </p:spTree>
    <p:extLst>
      <p:ext uri="{BB962C8B-B14F-4D97-AF65-F5344CB8AC3E}">
        <p14:creationId xmlns:p14="http://schemas.microsoft.com/office/powerpoint/2010/main" val="27581766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Boosted Model (</a:t>
            </a:r>
            <a:r>
              <a:rPr lang="en-US" b="1" dirty="0" smtClean="0"/>
              <a:t>gbm4</a:t>
            </a:r>
            <a:r>
              <a:rPr lang="en-US" dirty="0" smtClean="0"/>
              <a:t>)</a:t>
            </a:r>
            <a:endParaRPr lang="en-US" dirty="0"/>
          </a:p>
        </p:txBody>
      </p:sp>
      <p:sp>
        <p:nvSpPr>
          <p:cNvPr id="3" name="Content Placeholder 2"/>
          <p:cNvSpPr>
            <a:spLocks noGrp="1"/>
          </p:cNvSpPr>
          <p:nvPr>
            <p:ph idx="1"/>
          </p:nvPr>
        </p:nvSpPr>
        <p:spPr/>
        <p:txBody>
          <a:bodyPr/>
          <a:lstStyle/>
          <a:p>
            <a:r>
              <a:rPr lang="en-US" dirty="0" smtClean="0"/>
              <a:t>Created with the </a:t>
            </a:r>
            <a:r>
              <a:rPr lang="en-US" b="1" dirty="0" smtClean="0"/>
              <a:t>gbm</a:t>
            </a:r>
            <a:r>
              <a:rPr lang="en-US" dirty="0"/>
              <a:t> </a:t>
            </a:r>
            <a:r>
              <a:rPr lang="en-US" dirty="0" smtClean="0"/>
              <a:t>package</a:t>
            </a:r>
          </a:p>
          <a:p>
            <a:pPr lvl="1"/>
            <a:r>
              <a:rPr lang="en-US" dirty="0" smtClean="0"/>
              <a:t>Model set-up as a “one vs all” structure</a:t>
            </a:r>
          </a:p>
          <a:p>
            <a:pPr lvl="1"/>
            <a:r>
              <a:rPr lang="en-US" dirty="0"/>
              <a:t>Features:  </a:t>
            </a:r>
            <a:r>
              <a:rPr lang="en-US" dirty="0" smtClean="0"/>
              <a:t>150 custom features for each class derived by the feature reduction procedure described</a:t>
            </a:r>
          </a:p>
          <a:p>
            <a:pPr lvl="1"/>
            <a:r>
              <a:rPr lang="en-US" dirty="0"/>
              <a:t>Combined train.raw, calib.raw and test.raw into single training data set (</a:t>
            </a:r>
            <a:r>
              <a:rPr lang="en-US" dirty="0" smtClean="0"/>
              <a:t>61,878 </a:t>
            </a:r>
            <a:r>
              <a:rPr lang="en-US" dirty="0"/>
              <a:t>records)</a:t>
            </a:r>
          </a:p>
          <a:p>
            <a:pPr lvl="1"/>
            <a:r>
              <a:rPr lang="en-US" dirty="0" smtClean="0"/>
              <a:t>Trained </a:t>
            </a:r>
            <a:r>
              <a:rPr lang="en-US" dirty="0"/>
              <a:t>on Amazon Web </a:t>
            </a:r>
            <a:r>
              <a:rPr lang="en-US" dirty="0" smtClean="0"/>
              <a:t>Services </a:t>
            </a:r>
            <a:r>
              <a:rPr lang="en-US" dirty="0"/>
              <a:t>EC2 Instance</a:t>
            </a:r>
          </a:p>
          <a:p>
            <a:pPr lvl="2"/>
            <a:r>
              <a:rPr lang="en-US" dirty="0"/>
              <a:t>9 Parallel tasks</a:t>
            </a:r>
          </a:p>
          <a:p>
            <a:pPr lvl="2"/>
            <a:r>
              <a:rPr lang="en-US" dirty="0"/>
              <a:t>Elapsed time: </a:t>
            </a:r>
            <a:r>
              <a:rPr lang="en-US" dirty="0" smtClean="0"/>
              <a:t>80 </a:t>
            </a:r>
            <a:r>
              <a:rPr lang="en-US" dirty="0"/>
              <a:t>minutes</a:t>
            </a:r>
          </a:p>
          <a:p>
            <a:pPr lvl="2"/>
            <a:r>
              <a:rPr lang="en-US" dirty="0"/>
              <a:t>CPU time: </a:t>
            </a:r>
            <a:r>
              <a:rPr lang="en-US" dirty="0" smtClean="0"/>
              <a:t>311 minutes</a:t>
            </a:r>
          </a:p>
          <a:p>
            <a:pPr marL="342900" lvl="1" indent="-342900">
              <a:buFont typeface="Arial" panose="020B0604020202020204" pitchFamily="34" charset="0"/>
              <a:buChar char="•"/>
            </a:pPr>
            <a:r>
              <a:rPr lang="en-US" dirty="0" smtClean="0"/>
              <a:t>Public Leaderboard </a:t>
            </a:r>
            <a:r>
              <a:rPr lang="en-US" dirty="0"/>
              <a:t>MLL score for gbm4: </a:t>
            </a:r>
            <a:r>
              <a:rPr lang="en-US" dirty="0" smtClean="0"/>
              <a:t>0.54315</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29</a:t>
            </a:fld>
            <a:endParaRPr lang="en-US" dirty="0"/>
          </a:p>
        </p:txBody>
      </p:sp>
    </p:spTree>
    <p:extLst>
      <p:ext uri="{BB962C8B-B14F-4D97-AF65-F5344CB8AC3E}">
        <p14:creationId xmlns:p14="http://schemas.microsoft.com/office/powerpoint/2010/main" val="19505557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Kaggle Competition Overview</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a:t>
            </a:fld>
            <a:endParaRPr lang="en-US" dirty="0"/>
          </a:p>
        </p:txBody>
      </p:sp>
    </p:spTree>
    <p:extLst>
      <p:ext uri="{BB962C8B-B14F-4D97-AF65-F5344CB8AC3E}">
        <p14:creationId xmlns:p14="http://schemas.microsoft.com/office/powerpoint/2010/main" val="135604617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Architecture for Meta Model</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30</a:t>
            </a:fld>
            <a:endParaRPr lang="en-US"/>
          </a:p>
        </p:txBody>
      </p:sp>
      <p:sp>
        <p:nvSpPr>
          <p:cNvPr id="6" name="Magnetic Disk 5"/>
          <p:cNvSpPr/>
          <p:nvPr/>
        </p:nvSpPr>
        <p:spPr>
          <a:xfrm>
            <a:off x="1981200" y="1981200"/>
            <a:ext cx="1219200" cy="1371600"/>
          </a:xfrm>
          <a:prstGeom prst="flowChartMagneticDisk">
            <a:avLst/>
          </a:prstGeom>
          <a:solidFill>
            <a:srgbClr val="FAF47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Original Features + </a:t>
            </a:r>
            <a:r>
              <a:rPr lang="en-US" dirty="0" err="1" smtClean="0">
                <a:solidFill>
                  <a:schemeClr val="tx1"/>
                </a:solidFill>
              </a:rPr>
              <a:t>non.zero</a:t>
            </a:r>
            <a:r>
              <a:rPr lang="en-US" dirty="0" smtClean="0">
                <a:solidFill>
                  <a:schemeClr val="tx1"/>
                </a:solidFill>
              </a:rPr>
              <a:t>.</a:t>
            </a:r>
          </a:p>
          <a:p>
            <a:pPr algn="ctr"/>
            <a:r>
              <a:rPr lang="en-US" dirty="0" smtClean="0">
                <a:solidFill>
                  <a:schemeClr val="tx1"/>
                </a:solidFill>
              </a:rPr>
              <a:t>count</a:t>
            </a:r>
            <a:endParaRPr lang="en-US" dirty="0">
              <a:solidFill>
                <a:schemeClr val="tx1"/>
              </a:solidFill>
            </a:endParaRPr>
          </a:p>
        </p:txBody>
      </p:sp>
      <p:sp>
        <p:nvSpPr>
          <p:cNvPr id="7" name="Magnetic Disk 6"/>
          <p:cNvSpPr/>
          <p:nvPr/>
        </p:nvSpPr>
        <p:spPr>
          <a:xfrm>
            <a:off x="1981200" y="4267200"/>
            <a:ext cx="1295400" cy="1447800"/>
          </a:xfrm>
          <a:prstGeom prst="flowChartMagneticDisk">
            <a:avLst/>
          </a:prstGeom>
          <a:solidFill>
            <a:srgbClr val="FAF47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Class Specific Synthetic Features</a:t>
            </a:r>
            <a:endParaRPr lang="en-US" dirty="0">
              <a:solidFill>
                <a:schemeClr val="tx1"/>
              </a:solidFill>
            </a:endParaRPr>
          </a:p>
        </p:txBody>
      </p:sp>
      <p:sp>
        <p:nvSpPr>
          <p:cNvPr id="8" name="Process 7"/>
          <p:cNvSpPr/>
          <p:nvPr/>
        </p:nvSpPr>
        <p:spPr>
          <a:xfrm>
            <a:off x="3810000" y="21336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rf2</a:t>
            </a:r>
            <a:endParaRPr lang="en-US" dirty="0"/>
          </a:p>
        </p:txBody>
      </p:sp>
      <p:sp>
        <p:nvSpPr>
          <p:cNvPr id="10" name="Process 9"/>
          <p:cNvSpPr/>
          <p:nvPr/>
        </p:nvSpPr>
        <p:spPr>
          <a:xfrm>
            <a:off x="3810000" y="32766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gbm2</a:t>
            </a:r>
            <a:endParaRPr lang="en-US" dirty="0"/>
          </a:p>
        </p:txBody>
      </p:sp>
      <p:sp>
        <p:nvSpPr>
          <p:cNvPr id="11" name="Process 10"/>
          <p:cNvSpPr/>
          <p:nvPr/>
        </p:nvSpPr>
        <p:spPr>
          <a:xfrm>
            <a:off x="3810000" y="45720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gbm4</a:t>
            </a:r>
            <a:endParaRPr lang="en-US" dirty="0"/>
          </a:p>
        </p:txBody>
      </p:sp>
      <p:cxnSp>
        <p:nvCxnSpPr>
          <p:cNvPr id="13" name="Straight Arrow Connector 12"/>
          <p:cNvCxnSpPr>
            <a:stCxn id="6" idx="4"/>
            <a:endCxn id="8" idx="1"/>
          </p:cNvCxnSpPr>
          <p:nvPr/>
        </p:nvCxnSpPr>
        <p:spPr>
          <a:xfrm flipV="1">
            <a:off x="3200400" y="2516124"/>
            <a:ext cx="609600" cy="1508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4"/>
            <a:endCxn id="10" idx="1"/>
          </p:cNvCxnSpPr>
          <p:nvPr/>
        </p:nvCxnSpPr>
        <p:spPr>
          <a:xfrm>
            <a:off x="3200400" y="2667000"/>
            <a:ext cx="609600" cy="992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4"/>
            <a:endCxn id="11" idx="1"/>
          </p:cNvCxnSpPr>
          <p:nvPr/>
        </p:nvCxnSpPr>
        <p:spPr>
          <a:xfrm flipV="1">
            <a:off x="3276600" y="4954524"/>
            <a:ext cx="533400" cy="36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Process 23"/>
          <p:cNvSpPr/>
          <p:nvPr/>
        </p:nvSpPr>
        <p:spPr>
          <a:xfrm>
            <a:off x="5715000" y="32766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Meta Model</a:t>
            </a:r>
            <a:endParaRPr lang="en-US" dirty="0"/>
          </a:p>
        </p:txBody>
      </p:sp>
      <p:cxnSp>
        <p:nvCxnSpPr>
          <p:cNvPr id="25" name="Straight Arrow Connector 24"/>
          <p:cNvCxnSpPr>
            <a:stCxn id="8" idx="3"/>
            <a:endCxn id="24" idx="1"/>
          </p:cNvCxnSpPr>
          <p:nvPr/>
        </p:nvCxnSpPr>
        <p:spPr>
          <a:xfrm>
            <a:off x="5105400" y="2516124"/>
            <a:ext cx="6096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3"/>
            <a:endCxn id="24" idx="1"/>
          </p:cNvCxnSpPr>
          <p:nvPr/>
        </p:nvCxnSpPr>
        <p:spPr>
          <a:xfrm>
            <a:off x="5105400" y="3659124"/>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1" idx="3"/>
            <a:endCxn id="24" idx="1"/>
          </p:cNvCxnSpPr>
          <p:nvPr/>
        </p:nvCxnSpPr>
        <p:spPr>
          <a:xfrm flipV="1">
            <a:off x="5105400" y="3659124"/>
            <a:ext cx="6096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Card 37"/>
          <p:cNvSpPr/>
          <p:nvPr/>
        </p:nvSpPr>
        <p:spPr>
          <a:xfrm>
            <a:off x="7391400" y="3264724"/>
            <a:ext cx="1295400" cy="804672"/>
          </a:xfrm>
          <a:prstGeom prst="flowChartPunchedCard">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Predictions</a:t>
            </a:r>
            <a:endParaRPr lang="en-US" dirty="0"/>
          </a:p>
        </p:txBody>
      </p:sp>
      <p:cxnSp>
        <p:nvCxnSpPr>
          <p:cNvPr id="39" name="Straight Arrow Connector 38"/>
          <p:cNvCxnSpPr>
            <a:stCxn id="24" idx="3"/>
            <a:endCxn id="38" idx="1"/>
          </p:cNvCxnSpPr>
          <p:nvPr/>
        </p:nvCxnSpPr>
        <p:spPr>
          <a:xfrm>
            <a:off x="7010400" y="3659124"/>
            <a:ext cx="381000" cy="7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816946" y="1403866"/>
            <a:ext cx="1459654" cy="461665"/>
          </a:xfrm>
          <a:prstGeom prst="rect">
            <a:avLst/>
          </a:prstGeom>
          <a:noFill/>
        </p:spPr>
        <p:txBody>
          <a:bodyPr wrap="none" rtlCol="0">
            <a:spAutoFit/>
          </a:bodyPr>
          <a:lstStyle/>
          <a:p>
            <a:r>
              <a:rPr lang="en-US" sz="2400" dirty="0" smtClean="0"/>
              <a:t>Predictors</a:t>
            </a:r>
            <a:endParaRPr lang="en-US" sz="2400" dirty="0"/>
          </a:p>
        </p:txBody>
      </p:sp>
      <p:sp>
        <p:nvSpPr>
          <p:cNvPr id="43" name="TextBox 42"/>
          <p:cNvSpPr txBox="1"/>
          <p:nvPr/>
        </p:nvSpPr>
        <p:spPr>
          <a:xfrm>
            <a:off x="4599039" y="1403866"/>
            <a:ext cx="1115961" cy="461665"/>
          </a:xfrm>
          <a:prstGeom prst="rect">
            <a:avLst/>
          </a:prstGeom>
          <a:noFill/>
        </p:spPr>
        <p:txBody>
          <a:bodyPr wrap="none" rtlCol="0">
            <a:spAutoFit/>
          </a:bodyPr>
          <a:lstStyle/>
          <a:p>
            <a:r>
              <a:rPr lang="en-US" sz="2400" dirty="0" smtClean="0"/>
              <a:t>Models</a:t>
            </a:r>
            <a:endParaRPr lang="en-US" sz="2400" dirty="0"/>
          </a:p>
        </p:txBody>
      </p:sp>
      <p:sp>
        <p:nvSpPr>
          <p:cNvPr id="44" name="TextBox 43"/>
          <p:cNvSpPr txBox="1"/>
          <p:nvPr/>
        </p:nvSpPr>
        <p:spPr>
          <a:xfrm>
            <a:off x="7391400" y="1219200"/>
            <a:ext cx="1601370" cy="830997"/>
          </a:xfrm>
          <a:prstGeom prst="rect">
            <a:avLst/>
          </a:prstGeom>
          <a:noFill/>
        </p:spPr>
        <p:txBody>
          <a:bodyPr wrap="none" rtlCol="0">
            <a:spAutoFit/>
          </a:bodyPr>
          <a:lstStyle/>
          <a:p>
            <a:pPr algn="ctr"/>
            <a:r>
              <a:rPr lang="en-US" sz="2400" dirty="0" err="1" smtClean="0"/>
              <a:t>Kaggle</a:t>
            </a:r>
            <a:endParaRPr lang="en-US" sz="2400" dirty="0"/>
          </a:p>
          <a:p>
            <a:pPr algn="ctr"/>
            <a:r>
              <a:rPr lang="en-US" sz="2400" dirty="0" smtClean="0"/>
              <a:t>Submission</a:t>
            </a:r>
            <a:endParaRPr lang="en-US" sz="2400" dirty="0"/>
          </a:p>
        </p:txBody>
      </p:sp>
      <p:sp>
        <p:nvSpPr>
          <p:cNvPr id="46" name="Rectangle 45"/>
          <p:cNvSpPr/>
          <p:nvPr/>
        </p:nvSpPr>
        <p:spPr>
          <a:xfrm>
            <a:off x="381000" y="2743200"/>
            <a:ext cx="1219200" cy="2057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Test </a:t>
            </a:r>
          </a:p>
          <a:p>
            <a:pPr algn="ctr"/>
            <a:r>
              <a:rPr lang="en-US" dirty="0" smtClean="0">
                <a:solidFill>
                  <a:schemeClr val="tx1"/>
                </a:solidFill>
              </a:rPr>
              <a:t>Data Set</a:t>
            </a:r>
            <a:endParaRPr lang="en-US" dirty="0">
              <a:solidFill>
                <a:schemeClr val="tx1"/>
              </a:solidFill>
            </a:endParaRPr>
          </a:p>
        </p:txBody>
      </p:sp>
      <p:cxnSp>
        <p:nvCxnSpPr>
          <p:cNvPr id="47" name="Straight Arrow Connector 46"/>
          <p:cNvCxnSpPr>
            <a:stCxn id="46" idx="3"/>
            <a:endCxn id="6" idx="2"/>
          </p:cNvCxnSpPr>
          <p:nvPr/>
        </p:nvCxnSpPr>
        <p:spPr>
          <a:xfrm flipV="1">
            <a:off x="1600200" y="2667000"/>
            <a:ext cx="381000" cy="1104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6" idx="3"/>
            <a:endCxn id="7" idx="2"/>
          </p:cNvCxnSpPr>
          <p:nvPr/>
        </p:nvCxnSpPr>
        <p:spPr>
          <a:xfrm>
            <a:off x="1600200" y="3771900"/>
            <a:ext cx="381000" cy="121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96606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Model</a:t>
            </a:r>
            <a:endParaRPr lang="en-US" dirty="0"/>
          </a:p>
        </p:txBody>
      </p:sp>
      <p:sp>
        <p:nvSpPr>
          <p:cNvPr id="3" name="Content Placeholder 2"/>
          <p:cNvSpPr>
            <a:spLocks noGrp="1"/>
          </p:cNvSpPr>
          <p:nvPr>
            <p:ph idx="1"/>
          </p:nvPr>
        </p:nvSpPr>
        <p:spPr/>
        <p:txBody>
          <a:bodyPr>
            <a:normAutofit/>
          </a:bodyPr>
          <a:lstStyle/>
          <a:p>
            <a:r>
              <a:rPr lang="en-US" sz="2400" dirty="0" smtClean="0"/>
              <a:t>Determine weights </a:t>
            </a:r>
            <a:r>
              <a:rPr lang="en-US" sz="2400" i="1" dirty="0" smtClean="0">
                <a:latin typeface="Times New Roman" panose="02020603050405020304" pitchFamily="18" charset="0"/>
              </a:rPr>
              <a:t>w</a:t>
            </a:r>
            <a:r>
              <a:rPr lang="en-US" sz="2400" baseline="-25000" dirty="0" smtClean="0"/>
              <a:t>1</a:t>
            </a:r>
            <a:r>
              <a:rPr lang="en-US" sz="2400" dirty="0" smtClean="0"/>
              <a:t>, </a:t>
            </a:r>
            <a:r>
              <a:rPr lang="en-US" sz="2400" i="1" dirty="0" smtClean="0">
                <a:latin typeface="Times New Roman" panose="02020603050405020304" pitchFamily="18" charset="0"/>
              </a:rPr>
              <a:t>w</a:t>
            </a:r>
            <a:r>
              <a:rPr lang="en-US" sz="2400" baseline="-25000" dirty="0" smtClean="0"/>
              <a:t>2</a:t>
            </a:r>
            <a:r>
              <a:rPr lang="en-US" sz="2400" dirty="0" smtClean="0"/>
              <a:t> and </a:t>
            </a:r>
            <a:r>
              <a:rPr lang="en-US" sz="2400" i="1" dirty="0" smtClean="0">
                <a:latin typeface="Times New Roman" panose="02020603050405020304" pitchFamily="18" charset="0"/>
              </a:rPr>
              <a:t>w</a:t>
            </a:r>
            <a:r>
              <a:rPr lang="en-US" sz="2400" baseline="-25000" dirty="0" smtClean="0"/>
              <a:t>3</a:t>
            </a:r>
            <a:r>
              <a:rPr lang="en-US" sz="2400" dirty="0" smtClean="0"/>
              <a:t> to the following constrained non-linear optimization problem.</a:t>
            </a:r>
            <a:endParaRPr lang="en-US" sz="2400" dirty="0"/>
          </a:p>
        </p:txBody>
      </p:sp>
      <p:sp>
        <p:nvSpPr>
          <p:cNvPr id="4" name="Slide Number Placeholder 3"/>
          <p:cNvSpPr>
            <a:spLocks noGrp="1"/>
          </p:cNvSpPr>
          <p:nvPr>
            <p:ph type="sldNum" sz="quarter" idx="12"/>
          </p:nvPr>
        </p:nvSpPr>
        <p:spPr/>
        <p:txBody>
          <a:bodyPr/>
          <a:lstStyle/>
          <a:p>
            <a:fld id="{38662566-64BC-4E1D-84CB-5D6AF5297F7C}" type="slidenum">
              <a:rPr lang="en-US" smtClean="0"/>
              <a:t>31</a:t>
            </a:fld>
            <a:endParaRPr lang="en-US" dirty="0"/>
          </a:p>
        </p:txBody>
      </p:sp>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7981950"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0716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Model</a:t>
            </a:r>
            <a:endParaRPr lang="en-US" dirty="0"/>
          </a:p>
        </p:txBody>
      </p:sp>
      <p:sp>
        <p:nvSpPr>
          <p:cNvPr id="3" name="Content Placeholder 2"/>
          <p:cNvSpPr>
            <a:spLocks noGrp="1"/>
          </p:cNvSpPr>
          <p:nvPr>
            <p:ph idx="1"/>
          </p:nvPr>
        </p:nvSpPr>
        <p:spPr>
          <a:xfrm>
            <a:off x="457200" y="1143000"/>
            <a:ext cx="8229600" cy="5059363"/>
          </a:xfrm>
        </p:spPr>
        <p:txBody>
          <a:bodyPr>
            <a:normAutofit/>
          </a:bodyPr>
          <a:lstStyle/>
          <a:p>
            <a:r>
              <a:rPr lang="en-US" sz="2400" dirty="0" smtClean="0"/>
              <a:t>Used </a:t>
            </a:r>
            <a:r>
              <a:rPr lang="en-US" sz="2400" b="1" dirty="0" err="1" smtClean="0"/>
              <a:t>constrOptim.nl</a:t>
            </a:r>
            <a:r>
              <a:rPr lang="en-US" sz="2400" dirty="0" smtClean="0"/>
              <a:t> function from the R package </a:t>
            </a:r>
            <a:r>
              <a:rPr lang="en-US" sz="2400" b="1" dirty="0" err="1" smtClean="0"/>
              <a:t>alabama</a:t>
            </a:r>
            <a:r>
              <a:rPr lang="en-US" sz="2400" dirty="0" smtClean="0"/>
              <a:t> to solve the optimization problem.</a:t>
            </a:r>
          </a:p>
          <a:p>
            <a:r>
              <a:rPr lang="en-US" sz="2400" dirty="0" smtClean="0"/>
              <a:t>Optimal weights found to be</a:t>
            </a:r>
          </a:p>
          <a:p>
            <a:pPr marL="457200" lvl="1" indent="0">
              <a:buNone/>
            </a:pPr>
            <a:r>
              <a:rPr lang="en-US" i="1" dirty="0" smtClean="0">
                <a:latin typeface="Times New Roman" panose="02020603050405020304" pitchFamily="18" charset="0"/>
              </a:rPr>
              <a:t>w</a:t>
            </a:r>
            <a:r>
              <a:rPr lang="en-US" baseline="-25000" dirty="0" smtClean="0"/>
              <a:t>1 </a:t>
            </a:r>
            <a:r>
              <a:rPr lang="en-US" dirty="0" smtClean="0"/>
              <a:t>=</a:t>
            </a:r>
            <a:r>
              <a:rPr lang="en-US" baseline="-25000" dirty="0" smtClean="0"/>
              <a:t> </a:t>
            </a:r>
            <a:r>
              <a:rPr lang="en-US" dirty="0" smtClean="0"/>
              <a:t> </a:t>
            </a:r>
            <a:r>
              <a:rPr lang="de-DE" dirty="0"/>
              <a:t>2.383220e-01</a:t>
            </a:r>
            <a:r>
              <a:rPr lang="en-US" dirty="0" smtClean="0"/>
              <a:t>, </a:t>
            </a:r>
            <a:r>
              <a:rPr lang="en-US" i="1" dirty="0" smtClean="0">
                <a:latin typeface="Times New Roman" panose="02020603050405020304" pitchFamily="18" charset="0"/>
              </a:rPr>
              <a:t>w</a:t>
            </a:r>
            <a:r>
              <a:rPr lang="en-US" baseline="-25000" dirty="0" smtClean="0"/>
              <a:t>2</a:t>
            </a:r>
            <a:r>
              <a:rPr lang="en-US" dirty="0" smtClean="0"/>
              <a:t> = </a:t>
            </a:r>
            <a:r>
              <a:rPr lang="de-DE" dirty="0" smtClean="0"/>
              <a:t>7.616780e-01</a:t>
            </a:r>
            <a:r>
              <a:rPr lang="en-US" dirty="0" smtClean="0"/>
              <a:t>, </a:t>
            </a:r>
            <a:r>
              <a:rPr lang="en-US" i="1" dirty="0" smtClean="0">
                <a:latin typeface="Times New Roman" panose="02020603050405020304" pitchFamily="18" charset="0"/>
              </a:rPr>
              <a:t>w</a:t>
            </a:r>
            <a:r>
              <a:rPr lang="en-US" baseline="-25000" dirty="0" smtClean="0"/>
              <a:t>3 </a:t>
            </a:r>
            <a:r>
              <a:rPr lang="en-US" dirty="0" smtClean="0"/>
              <a:t>= </a:t>
            </a:r>
            <a:r>
              <a:rPr lang="en-US" dirty="0"/>
              <a:t>2.786556e-09 </a:t>
            </a:r>
            <a:endParaRPr lang="en-US" sz="2000" dirty="0" smtClean="0"/>
          </a:p>
          <a:p>
            <a:pPr marL="514350" indent="-457200"/>
            <a:r>
              <a:rPr lang="en-US" sz="2400" dirty="0" smtClean="0"/>
              <a:t>Public Leaderboard </a:t>
            </a:r>
            <a:r>
              <a:rPr lang="en-US" sz="2400" dirty="0"/>
              <a:t>MLL </a:t>
            </a:r>
            <a:r>
              <a:rPr lang="en-US" sz="2400" dirty="0" smtClean="0"/>
              <a:t>score for Meta Model: 0.45925. </a:t>
            </a:r>
          </a:p>
          <a:p>
            <a:pPr marL="514350" indent="-457200"/>
            <a:r>
              <a:rPr lang="en-US" sz="2400" dirty="0" smtClean="0"/>
              <a:t>The Meta Model score is about 8% better than the best base learner model (gbm2) MLL Score of 0.50125.</a:t>
            </a:r>
            <a:endParaRPr lang="en-US" sz="2400" dirty="0"/>
          </a:p>
        </p:txBody>
      </p:sp>
      <p:sp>
        <p:nvSpPr>
          <p:cNvPr id="4" name="Slide Number Placeholder 3"/>
          <p:cNvSpPr>
            <a:spLocks noGrp="1"/>
          </p:cNvSpPr>
          <p:nvPr>
            <p:ph type="sldNum" sz="quarter" idx="12"/>
          </p:nvPr>
        </p:nvSpPr>
        <p:spPr/>
        <p:txBody>
          <a:bodyPr/>
          <a:lstStyle/>
          <a:p>
            <a:fld id="{38662566-64BC-4E1D-84CB-5D6AF5297F7C}" type="slidenum">
              <a:rPr lang="en-US" smtClean="0"/>
              <a:t>32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985553897"/>
              </p:ext>
            </p:extLst>
          </p:nvPr>
        </p:nvGraphicFramePr>
        <p:xfrm>
          <a:off x="3200400" y="4495800"/>
          <a:ext cx="2133600" cy="1483360"/>
        </p:xfrm>
        <a:graphic>
          <a:graphicData uri="http://schemas.openxmlformats.org/drawingml/2006/table">
            <a:tbl>
              <a:tblPr firstRow="1" bandRow="1">
                <a:tableStyleId>{5C22544A-7EE6-4342-B048-85BDC9FD1C3A}</a:tableStyleId>
              </a:tblPr>
              <a:tblGrid>
                <a:gridCol w="914400"/>
                <a:gridCol w="1219200"/>
              </a:tblGrid>
              <a:tr h="370840">
                <a:tc>
                  <a:txBody>
                    <a:bodyPr/>
                    <a:lstStyle/>
                    <a:p>
                      <a:r>
                        <a:rPr lang="en-US" dirty="0" smtClean="0"/>
                        <a:t>Model</a:t>
                      </a:r>
                      <a:endParaRPr lang="en-US" dirty="0"/>
                    </a:p>
                  </a:txBody>
                  <a:tcPr/>
                </a:tc>
                <a:tc>
                  <a:txBody>
                    <a:bodyPr/>
                    <a:lstStyle/>
                    <a:p>
                      <a:r>
                        <a:rPr lang="en-US" dirty="0" smtClean="0"/>
                        <a:t>MLL Score</a:t>
                      </a:r>
                      <a:endParaRPr lang="en-US" dirty="0"/>
                    </a:p>
                  </a:txBody>
                  <a:tcPr/>
                </a:tc>
              </a:tr>
              <a:tr h="370840">
                <a:tc>
                  <a:txBody>
                    <a:bodyPr/>
                    <a:lstStyle/>
                    <a:p>
                      <a:r>
                        <a:rPr lang="en-US" dirty="0" smtClean="0"/>
                        <a:t>rf2</a:t>
                      </a:r>
                      <a:endParaRPr lang="en-US" dirty="0"/>
                    </a:p>
                  </a:txBody>
                  <a:tcPr/>
                </a:tc>
                <a:tc>
                  <a:txBody>
                    <a:bodyPr/>
                    <a:lstStyle/>
                    <a:p>
                      <a:r>
                        <a:rPr lang="en-US" dirty="0" smtClean="0"/>
                        <a:t>0.52234</a:t>
                      </a:r>
                    </a:p>
                  </a:txBody>
                  <a:tcPr/>
                </a:tc>
              </a:tr>
              <a:tr h="370840">
                <a:tc>
                  <a:txBody>
                    <a:bodyPr/>
                    <a:lstStyle/>
                    <a:p>
                      <a:r>
                        <a:rPr lang="en-US" dirty="0" smtClean="0"/>
                        <a:t>gbm2</a:t>
                      </a:r>
                      <a:endParaRPr lang="en-US" dirty="0"/>
                    </a:p>
                  </a:txBody>
                  <a:tcPr/>
                </a:tc>
                <a:tc>
                  <a:txBody>
                    <a:bodyPr/>
                    <a:lstStyle/>
                    <a:p>
                      <a:r>
                        <a:rPr lang="en-US" dirty="0" smtClean="0"/>
                        <a:t>0.50125</a:t>
                      </a:r>
                    </a:p>
                  </a:txBody>
                  <a:tcPr/>
                </a:tc>
              </a:tr>
              <a:tr h="370840">
                <a:tc>
                  <a:txBody>
                    <a:bodyPr/>
                    <a:lstStyle/>
                    <a:p>
                      <a:r>
                        <a:rPr lang="en-US" dirty="0" smtClean="0"/>
                        <a:t>gbm4</a:t>
                      </a:r>
                      <a:endParaRPr lang="en-US" dirty="0"/>
                    </a:p>
                  </a:txBody>
                  <a:tcPr/>
                </a:tc>
                <a:tc>
                  <a:txBody>
                    <a:bodyPr/>
                    <a:lstStyle/>
                    <a:p>
                      <a:r>
                        <a:rPr lang="en-US" dirty="0" smtClean="0"/>
                        <a:t>0.54315</a:t>
                      </a:r>
                    </a:p>
                  </a:txBody>
                  <a:tcPr/>
                </a:tc>
              </a:tr>
            </a:tbl>
          </a:graphicData>
        </a:graphic>
      </p:graphicFrame>
    </p:spTree>
    <p:extLst>
      <p:ext uri="{BB962C8B-B14F-4D97-AF65-F5344CB8AC3E}">
        <p14:creationId xmlns:p14="http://schemas.microsoft.com/office/powerpoint/2010/main" val="32288647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Results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33</a:t>
            </a:fld>
            <a:endParaRPr lang="en-US"/>
          </a:p>
        </p:txBody>
      </p:sp>
      <p:grpSp>
        <p:nvGrpSpPr>
          <p:cNvPr id="5" name="Group 4"/>
          <p:cNvGrpSpPr>
            <a:grpSpLocks noChangeAspect="1"/>
          </p:cNvGrpSpPr>
          <p:nvPr/>
        </p:nvGrpSpPr>
        <p:grpSpPr>
          <a:xfrm>
            <a:off x="1066800" y="838200"/>
            <a:ext cx="7044451" cy="5727859"/>
            <a:chOff x="914400" y="914400"/>
            <a:chExt cx="7415212" cy="602932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14400"/>
              <a:ext cx="736282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2" y="3196874"/>
              <a:ext cx="7305675"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62" y="5486400"/>
              <a:ext cx="741045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Freeform 6"/>
          <p:cNvSpPr/>
          <p:nvPr/>
        </p:nvSpPr>
        <p:spPr>
          <a:xfrm>
            <a:off x="1130300" y="2881592"/>
            <a:ext cx="6916372" cy="115608"/>
          </a:xfrm>
          <a:custGeom>
            <a:avLst/>
            <a:gdLst>
              <a:gd name="connsiteX0" fmla="*/ 0 w 6916372"/>
              <a:gd name="connsiteY0" fmla="*/ 33058 h 115608"/>
              <a:gd name="connsiteX1" fmla="*/ 38100 w 6916372"/>
              <a:gd name="connsiteY1" fmla="*/ 45758 h 115608"/>
              <a:gd name="connsiteX2" fmla="*/ 82550 w 6916372"/>
              <a:gd name="connsiteY2" fmla="*/ 64808 h 115608"/>
              <a:gd name="connsiteX3" fmla="*/ 101600 w 6916372"/>
              <a:gd name="connsiteY3" fmla="*/ 77508 h 115608"/>
              <a:gd name="connsiteX4" fmla="*/ 165100 w 6916372"/>
              <a:gd name="connsiteY4" fmla="*/ 58458 h 115608"/>
              <a:gd name="connsiteX5" fmla="*/ 184150 w 6916372"/>
              <a:gd name="connsiteY5" fmla="*/ 52108 h 115608"/>
              <a:gd name="connsiteX6" fmla="*/ 209550 w 6916372"/>
              <a:gd name="connsiteY6" fmla="*/ 39408 h 115608"/>
              <a:gd name="connsiteX7" fmla="*/ 247650 w 6916372"/>
              <a:gd name="connsiteY7" fmla="*/ 26708 h 115608"/>
              <a:gd name="connsiteX8" fmla="*/ 260350 w 6916372"/>
              <a:gd name="connsiteY8" fmla="*/ 45758 h 115608"/>
              <a:gd name="connsiteX9" fmla="*/ 285750 w 6916372"/>
              <a:gd name="connsiteY9" fmla="*/ 52108 h 115608"/>
              <a:gd name="connsiteX10" fmla="*/ 304800 w 6916372"/>
              <a:gd name="connsiteY10" fmla="*/ 58458 h 115608"/>
              <a:gd name="connsiteX11" fmla="*/ 342900 w 6916372"/>
              <a:gd name="connsiteY11" fmla="*/ 52108 h 115608"/>
              <a:gd name="connsiteX12" fmla="*/ 361950 w 6916372"/>
              <a:gd name="connsiteY12" fmla="*/ 45758 h 115608"/>
              <a:gd name="connsiteX13" fmla="*/ 406400 w 6916372"/>
              <a:gd name="connsiteY13" fmla="*/ 71158 h 115608"/>
              <a:gd name="connsiteX14" fmla="*/ 450850 w 6916372"/>
              <a:gd name="connsiteY14" fmla="*/ 83858 h 115608"/>
              <a:gd name="connsiteX15" fmla="*/ 539750 w 6916372"/>
              <a:gd name="connsiteY15" fmla="*/ 77508 h 115608"/>
              <a:gd name="connsiteX16" fmla="*/ 558800 w 6916372"/>
              <a:gd name="connsiteY16" fmla="*/ 71158 h 115608"/>
              <a:gd name="connsiteX17" fmla="*/ 596900 w 6916372"/>
              <a:gd name="connsiteY17" fmla="*/ 45758 h 115608"/>
              <a:gd name="connsiteX18" fmla="*/ 628650 w 6916372"/>
              <a:gd name="connsiteY18" fmla="*/ 83858 h 115608"/>
              <a:gd name="connsiteX19" fmla="*/ 654050 w 6916372"/>
              <a:gd name="connsiteY19" fmla="*/ 90208 h 115608"/>
              <a:gd name="connsiteX20" fmla="*/ 768350 w 6916372"/>
              <a:gd name="connsiteY20" fmla="*/ 64808 h 115608"/>
              <a:gd name="connsiteX21" fmla="*/ 793750 w 6916372"/>
              <a:gd name="connsiteY21" fmla="*/ 39408 h 115608"/>
              <a:gd name="connsiteX22" fmla="*/ 838200 w 6916372"/>
              <a:gd name="connsiteY22" fmla="*/ 64808 h 115608"/>
              <a:gd name="connsiteX23" fmla="*/ 895350 w 6916372"/>
              <a:gd name="connsiteY23" fmla="*/ 90208 h 115608"/>
              <a:gd name="connsiteX24" fmla="*/ 920750 w 6916372"/>
              <a:gd name="connsiteY24" fmla="*/ 102908 h 115608"/>
              <a:gd name="connsiteX25" fmla="*/ 1060450 w 6916372"/>
              <a:gd name="connsiteY25" fmla="*/ 90208 h 115608"/>
              <a:gd name="connsiteX26" fmla="*/ 1092200 w 6916372"/>
              <a:gd name="connsiteY26" fmla="*/ 83858 h 115608"/>
              <a:gd name="connsiteX27" fmla="*/ 1117600 w 6916372"/>
              <a:gd name="connsiteY27" fmla="*/ 77508 h 115608"/>
              <a:gd name="connsiteX28" fmla="*/ 1333500 w 6916372"/>
              <a:gd name="connsiteY28" fmla="*/ 71158 h 115608"/>
              <a:gd name="connsiteX29" fmla="*/ 1365250 w 6916372"/>
              <a:gd name="connsiteY29" fmla="*/ 58458 h 115608"/>
              <a:gd name="connsiteX30" fmla="*/ 1390650 w 6916372"/>
              <a:gd name="connsiteY30" fmla="*/ 52108 h 115608"/>
              <a:gd name="connsiteX31" fmla="*/ 1409700 w 6916372"/>
              <a:gd name="connsiteY31" fmla="*/ 33058 h 115608"/>
              <a:gd name="connsiteX32" fmla="*/ 1435100 w 6916372"/>
              <a:gd name="connsiteY32" fmla="*/ 26708 h 115608"/>
              <a:gd name="connsiteX33" fmla="*/ 1454150 w 6916372"/>
              <a:gd name="connsiteY33" fmla="*/ 20358 h 115608"/>
              <a:gd name="connsiteX34" fmla="*/ 1466850 w 6916372"/>
              <a:gd name="connsiteY34" fmla="*/ 45758 h 115608"/>
              <a:gd name="connsiteX35" fmla="*/ 1485900 w 6916372"/>
              <a:gd name="connsiteY35" fmla="*/ 52108 h 115608"/>
              <a:gd name="connsiteX36" fmla="*/ 1524000 w 6916372"/>
              <a:gd name="connsiteY36" fmla="*/ 71158 h 115608"/>
              <a:gd name="connsiteX37" fmla="*/ 1581150 w 6916372"/>
              <a:gd name="connsiteY37" fmla="*/ 64808 h 115608"/>
              <a:gd name="connsiteX38" fmla="*/ 1600200 w 6916372"/>
              <a:gd name="connsiteY38" fmla="*/ 58458 h 115608"/>
              <a:gd name="connsiteX39" fmla="*/ 1625600 w 6916372"/>
              <a:gd name="connsiteY39" fmla="*/ 64808 h 115608"/>
              <a:gd name="connsiteX40" fmla="*/ 1676400 w 6916372"/>
              <a:gd name="connsiteY40" fmla="*/ 77508 h 115608"/>
              <a:gd name="connsiteX41" fmla="*/ 1790700 w 6916372"/>
              <a:gd name="connsiteY41" fmla="*/ 71158 h 115608"/>
              <a:gd name="connsiteX42" fmla="*/ 1828800 w 6916372"/>
              <a:gd name="connsiteY42" fmla="*/ 102908 h 115608"/>
              <a:gd name="connsiteX43" fmla="*/ 1854200 w 6916372"/>
              <a:gd name="connsiteY43" fmla="*/ 115608 h 115608"/>
              <a:gd name="connsiteX44" fmla="*/ 1943100 w 6916372"/>
              <a:gd name="connsiteY44" fmla="*/ 96558 h 115608"/>
              <a:gd name="connsiteX45" fmla="*/ 1981200 w 6916372"/>
              <a:gd name="connsiteY45" fmla="*/ 71158 h 115608"/>
              <a:gd name="connsiteX46" fmla="*/ 1993900 w 6916372"/>
              <a:gd name="connsiteY46" fmla="*/ 52108 h 115608"/>
              <a:gd name="connsiteX47" fmla="*/ 2012950 w 6916372"/>
              <a:gd name="connsiteY47" fmla="*/ 58458 h 115608"/>
              <a:gd name="connsiteX48" fmla="*/ 2038350 w 6916372"/>
              <a:gd name="connsiteY48" fmla="*/ 64808 h 115608"/>
              <a:gd name="connsiteX49" fmla="*/ 2108200 w 6916372"/>
              <a:gd name="connsiteY49" fmla="*/ 58458 h 115608"/>
              <a:gd name="connsiteX50" fmla="*/ 2159000 w 6916372"/>
              <a:gd name="connsiteY50" fmla="*/ 33058 h 115608"/>
              <a:gd name="connsiteX51" fmla="*/ 2184400 w 6916372"/>
              <a:gd name="connsiteY51" fmla="*/ 20358 h 115608"/>
              <a:gd name="connsiteX52" fmla="*/ 2197100 w 6916372"/>
              <a:gd name="connsiteY52" fmla="*/ 1308 h 115608"/>
              <a:gd name="connsiteX53" fmla="*/ 2228850 w 6916372"/>
              <a:gd name="connsiteY53" fmla="*/ 33058 h 115608"/>
              <a:gd name="connsiteX54" fmla="*/ 2247900 w 6916372"/>
              <a:gd name="connsiteY54" fmla="*/ 45758 h 115608"/>
              <a:gd name="connsiteX55" fmla="*/ 2273300 w 6916372"/>
              <a:gd name="connsiteY55" fmla="*/ 52108 h 115608"/>
              <a:gd name="connsiteX56" fmla="*/ 2292350 w 6916372"/>
              <a:gd name="connsiteY56" fmla="*/ 58458 h 115608"/>
              <a:gd name="connsiteX57" fmla="*/ 2374900 w 6916372"/>
              <a:gd name="connsiteY57" fmla="*/ 45758 h 115608"/>
              <a:gd name="connsiteX58" fmla="*/ 2393950 w 6916372"/>
              <a:gd name="connsiteY58" fmla="*/ 39408 h 115608"/>
              <a:gd name="connsiteX59" fmla="*/ 2419350 w 6916372"/>
              <a:gd name="connsiteY59" fmla="*/ 45758 h 115608"/>
              <a:gd name="connsiteX60" fmla="*/ 2533650 w 6916372"/>
              <a:gd name="connsiteY60" fmla="*/ 39408 h 115608"/>
              <a:gd name="connsiteX61" fmla="*/ 2552700 w 6916372"/>
              <a:gd name="connsiteY61" fmla="*/ 33058 h 115608"/>
              <a:gd name="connsiteX62" fmla="*/ 2597150 w 6916372"/>
              <a:gd name="connsiteY62" fmla="*/ 45758 h 115608"/>
              <a:gd name="connsiteX63" fmla="*/ 2679700 w 6916372"/>
              <a:gd name="connsiteY63" fmla="*/ 52108 h 115608"/>
              <a:gd name="connsiteX64" fmla="*/ 2717800 w 6916372"/>
              <a:gd name="connsiteY64" fmla="*/ 77508 h 115608"/>
              <a:gd name="connsiteX65" fmla="*/ 2781300 w 6916372"/>
              <a:gd name="connsiteY65" fmla="*/ 102908 h 115608"/>
              <a:gd name="connsiteX66" fmla="*/ 2882900 w 6916372"/>
              <a:gd name="connsiteY66" fmla="*/ 83858 h 115608"/>
              <a:gd name="connsiteX67" fmla="*/ 2889250 w 6916372"/>
              <a:gd name="connsiteY67" fmla="*/ 64808 h 115608"/>
              <a:gd name="connsiteX68" fmla="*/ 3048000 w 6916372"/>
              <a:gd name="connsiteY68" fmla="*/ 64808 h 115608"/>
              <a:gd name="connsiteX69" fmla="*/ 3067050 w 6916372"/>
              <a:gd name="connsiteY69" fmla="*/ 52108 h 115608"/>
              <a:gd name="connsiteX70" fmla="*/ 3092450 w 6916372"/>
              <a:gd name="connsiteY70" fmla="*/ 58458 h 115608"/>
              <a:gd name="connsiteX71" fmla="*/ 3111500 w 6916372"/>
              <a:gd name="connsiteY71" fmla="*/ 64808 h 115608"/>
              <a:gd name="connsiteX72" fmla="*/ 3168650 w 6916372"/>
              <a:gd name="connsiteY72" fmla="*/ 52108 h 115608"/>
              <a:gd name="connsiteX73" fmla="*/ 3181350 w 6916372"/>
              <a:gd name="connsiteY73" fmla="*/ 71158 h 115608"/>
              <a:gd name="connsiteX74" fmla="*/ 3232150 w 6916372"/>
              <a:gd name="connsiteY74" fmla="*/ 96558 h 115608"/>
              <a:gd name="connsiteX75" fmla="*/ 3346450 w 6916372"/>
              <a:gd name="connsiteY75" fmla="*/ 90208 h 115608"/>
              <a:gd name="connsiteX76" fmla="*/ 3403600 w 6916372"/>
              <a:gd name="connsiteY76" fmla="*/ 102908 h 115608"/>
              <a:gd name="connsiteX77" fmla="*/ 3594100 w 6916372"/>
              <a:gd name="connsiteY77" fmla="*/ 83858 h 115608"/>
              <a:gd name="connsiteX78" fmla="*/ 3613150 w 6916372"/>
              <a:gd name="connsiteY78" fmla="*/ 90208 h 115608"/>
              <a:gd name="connsiteX79" fmla="*/ 3651250 w 6916372"/>
              <a:gd name="connsiteY79" fmla="*/ 109258 h 115608"/>
              <a:gd name="connsiteX80" fmla="*/ 3727450 w 6916372"/>
              <a:gd name="connsiteY80" fmla="*/ 102908 h 115608"/>
              <a:gd name="connsiteX81" fmla="*/ 3765550 w 6916372"/>
              <a:gd name="connsiteY81" fmla="*/ 77508 h 115608"/>
              <a:gd name="connsiteX82" fmla="*/ 3829050 w 6916372"/>
              <a:gd name="connsiteY82" fmla="*/ 96558 h 115608"/>
              <a:gd name="connsiteX83" fmla="*/ 3860800 w 6916372"/>
              <a:gd name="connsiteY83" fmla="*/ 90208 h 115608"/>
              <a:gd name="connsiteX84" fmla="*/ 3905250 w 6916372"/>
              <a:gd name="connsiteY84" fmla="*/ 71158 h 115608"/>
              <a:gd name="connsiteX85" fmla="*/ 3943350 w 6916372"/>
              <a:gd name="connsiteY85" fmla="*/ 45758 h 115608"/>
              <a:gd name="connsiteX86" fmla="*/ 4076700 w 6916372"/>
              <a:gd name="connsiteY86" fmla="*/ 58458 h 115608"/>
              <a:gd name="connsiteX87" fmla="*/ 4127500 w 6916372"/>
              <a:gd name="connsiteY87" fmla="*/ 52108 h 115608"/>
              <a:gd name="connsiteX88" fmla="*/ 4165600 w 6916372"/>
              <a:gd name="connsiteY88" fmla="*/ 26708 h 115608"/>
              <a:gd name="connsiteX89" fmla="*/ 4184650 w 6916372"/>
              <a:gd name="connsiteY89" fmla="*/ 39408 h 115608"/>
              <a:gd name="connsiteX90" fmla="*/ 4260850 w 6916372"/>
              <a:gd name="connsiteY90" fmla="*/ 64808 h 115608"/>
              <a:gd name="connsiteX91" fmla="*/ 4305300 w 6916372"/>
              <a:gd name="connsiteY91" fmla="*/ 90208 h 115608"/>
              <a:gd name="connsiteX92" fmla="*/ 4445000 w 6916372"/>
              <a:gd name="connsiteY92" fmla="*/ 83858 h 115608"/>
              <a:gd name="connsiteX93" fmla="*/ 4495800 w 6916372"/>
              <a:gd name="connsiteY93" fmla="*/ 71158 h 115608"/>
              <a:gd name="connsiteX94" fmla="*/ 4533900 w 6916372"/>
              <a:gd name="connsiteY94" fmla="*/ 64808 h 115608"/>
              <a:gd name="connsiteX95" fmla="*/ 4552950 w 6916372"/>
              <a:gd name="connsiteY95" fmla="*/ 58458 h 115608"/>
              <a:gd name="connsiteX96" fmla="*/ 4584700 w 6916372"/>
              <a:gd name="connsiteY96" fmla="*/ 52108 h 115608"/>
              <a:gd name="connsiteX97" fmla="*/ 4597400 w 6916372"/>
              <a:gd name="connsiteY97" fmla="*/ 33058 h 115608"/>
              <a:gd name="connsiteX98" fmla="*/ 4635500 w 6916372"/>
              <a:gd name="connsiteY98" fmla="*/ 20358 h 115608"/>
              <a:gd name="connsiteX99" fmla="*/ 4705350 w 6916372"/>
              <a:gd name="connsiteY99" fmla="*/ 39408 h 115608"/>
              <a:gd name="connsiteX100" fmla="*/ 4787900 w 6916372"/>
              <a:gd name="connsiteY100" fmla="*/ 45758 h 115608"/>
              <a:gd name="connsiteX101" fmla="*/ 4806950 w 6916372"/>
              <a:gd name="connsiteY101" fmla="*/ 64808 h 115608"/>
              <a:gd name="connsiteX102" fmla="*/ 4851400 w 6916372"/>
              <a:gd name="connsiteY102" fmla="*/ 64808 h 115608"/>
              <a:gd name="connsiteX103" fmla="*/ 4895850 w 6916372"/>
              <a:gd name="connsiteY103" fmla="*/ 45758 h 115608"/>
              <a:gd name="connsiteX104" fmla="*/ 4914900 w 6916372"/>
              <a:gd name="connsiteY104" fmla="*/ 39408 h 115608"/>
              <a:gd name="connsiteX105" fmla="*/ 4933950 w 6916372"/>
              <a:gd name="connsiteY105" fmla="*/ 58458 h 115608"/>
              <a:gd name="connsiteX106" fmla="*/ 5010150 w 6916372"/>
              <a:gd name="connsiteY106" fmla="*/ 52108 h 115608"/>
              <a:gd name="connsiteX107" fmla="*/ 5054600 w 6916372"/>
              <a:gd name="connsiteY107" fmla="*/ 33058 h 115608"/>
              <a:gd name="connsiteX108" fmla="*/ 5073650 w 6916372"/>
              <a:gd name="connsiteY108" fmla="*/ 20358 h 115608"/>
              <a:gd name="connsiteX109" fmla="*/ 5092700 w 6916372"/>
              <a:gd name="connsiteY109" fmla="*/ 45758 h 115608"/>
              <a:gd name="connsiteX110" fmla="*/ 5137150 w 6916372"/>
              <a:gd name="connsiteY110" fmla="*/ 71158 h 115608"/>
              <a:gd name="connsiteX111" fmla="*/ 5175250 w 6916372"/>
              <a:gd name="connsiteY111" fmla="*/ 64808 h 115608"/>
              <a:gd name="connsiteX112" fmla="*/ 5194300 w 6916372"/>
              <a:gd name="connsiteY112" fmla="*/ 52108 h 115608"/>
              <a:gd name="connsiteX113" fmla="*/ 5213350 w 6916372"/>
              <a:gd name="connsiteY113" fmla="*/ 45758 h 115608"/>
              <a:gd name="connsiteX114" fmla="*/ 5232400 w 6916372"/>
              <a:gd name="connsiteY114" fmla="*/ 64808 h 115608"/>
              <a:gd name="connsiteX115" fmla="*/ 5270500 w 6916372"/>
              <a:gd name="connsiteY115" fmla="*/ 77508 h 115608"/>
              <a:gd name="connsiteX116" fmla="*/ 5359400 w 6916372"/>
              <a:gd name="connsiteY116" fmla="*/ 71158 h 115608"/>
              <a:gd name="connsiteX117" fmla="*/ 5378450 w 6916372"/>
              <a:gd name="connsiteY117" fmla="*/ 64808 h 115608"/>
              <a:gd name="connsiteX118" fmla="*/ 5435600 w 6916372"/>
              <a:gd name="connsiteY118" fmla="*/ 58458 h 115608"/>
              <a:gd name="connsiteX119" fmla="*/ 5454650 w 6916372"/>
              <a:gd name="connsiteY119" fmla="*/ 52108 h 115608"/>
              <a:gd name="connsiteX120" fmla="*/ 5492750 w 6916372"/>
              <a:gd name="connsiteY120" fmla="*/ 64808 h 115608"/>
              <a:gd name="connsiteX121" fmla="*/ 5518150 w 6916372"/>
              <a:gd name="connsiteY121" fmla="*/ 96558 h 115608"/>
              <a:gd name="connsiteX122" fmla="*/ 5556250 w 6916372"/>
              <a:gd name="connsiteY122" fmla="*/ 109258 h 115608"/>
              <a:gd name="connsiteX123" fmla="*/ 5613400 w 6916372"/>
              <a:gd name="connsiteY123" fmla="*/ 102908 h 115608"/>
              <a:gd name="connsiteX124" fmla="*/ 5632450 w 6916372"/>
              <a:gd name="connsiteY124" fmla="*/ 96558 h 115608"/>
              <a:gd name="connsiteX125" fmla="*/ 5651500 w 6916372"/>
              <a:gd name="connsiteY125" fmla="*/ 77508 h 115608"/>
              <a:gd name="connsiteX126" fmla="*/ 5689600 w 6916372"/>
              <a:gd name="connsiteY126" fmla="*/ 90208 h 115608"/>
              <a:gd name="connsiteX127" fmla="*/ 5708650 w 6916372"/>
              <a:gd name="connsiteY127" fmla="*/ 96558 h 115608"/>
              <a:gd name="connsiteX128" fmla="*/ 5753100 w 6916372"/>
              <a:gd name="connsiteY128" fmla="*/ 90208 h 115608"/>
              <a:gd name="connsiteX129" fmla="*/ 5791200 w 6916372"/>
              <a:gd name="connsiteY129" fmla="*/ 71158 h 115608"/>
              <a:gd name="connsiteX130" fmla="*/ 5848350 w 6916372"/>
              <a:gd name="connsiteY130" fmla="*/ 64808 h 115608"/>
              <a:gd name="connsiteX131" fmla="*/ 5956300 w 6916372"/>
              <a:gd name="connsiteY131" fmla="*/ 64808 h 115608"/>
              <a:gd name="connsiteX132" fmla="*/ 6000750 w 6916372"/>
              <a:gd name="connsiteY132" fmla="*/ 52108 h 115608"/>
              <a:gd name="connsiteX133" fmla="*/ 6038850 w 6916372"/>
              <a:gd name="connsiteY133" fmla="*/ 39408 h 115608"/>
              <a:gd name="connsiteX134" fmla="*/ 6115050 w 6916372"/>
              <a:gd name="connsiteY134" fmla="*/ 45758 h 115608"/>
              <a:gd name="connsiteX135" fmla="*/ 6121400 w 6916372"/>
              <a:gd name="connsiteY135" fmla="*/ 64808 h 115608"/>
              <a:gd name="connsiteX136" fmla="*/ 6140450 w 6916372"/>
              <a:gd name="connsiteY136" fmla="*/ 83858 h 115608"/>
              <a:gd name="connsiteX137" fmla="*/ 6172200 w 6916372"/>
              <a:gd name="connsiteY137" fmla="*/ 109258 h 115608"/>
              <a:gd name="connsiteX138" fmla="*/ 6210300 w 6916372"/>
              <a:gd name="connsiteY138" fmla="*/ 77508 h 115608"/>
              <a:gd name="connsiteX139" fmla="*/ 6242050 w 6916372"/>
              <a:gd name="connsiteY139" fmla="*/ 71158 h 115608"/>
              <a:gd name="connsiteX140" fmla="*/ 6299200 w 6916372"/>
              <a:gd name="connsiteY140" fmla="*/ 52108 h 115608"/>
              <a:gd name="connsiteX141" fmla="*/ 6369050 w 6916372"/>
              <a:gd name="connsiteY141" fmla="*/ 58458 h 115608"/>
              <a:gd name="connsiteX142" fmla="*/ 6388100 w 6916372"/>
              <a:gd name="connsiteY142" fmla="*/ 64808 h 115608"/>
              <a:gd name="connsiteX143" fmla="*/ 6438900 w 6916372"/>
              <a:gd name="connsiteY143" fmla="*/ 45758 h 115608"/>
              <a:gd name="connsiteX144" fmla="*/ 6546850 w 6916372"/>
              <a:gd name="connsiteY144" fmla="*/ 52108 h 115608"/>
              <a:gd name="connsiteX145" fmla="*/ 6616700 w 6916372"/>
              <a:gd name="connsiteY145" fmla="*/ 58458 h 115608"/>
              <a:gd name="connsiteX146" fmla="*/ 6623050 w 6916372"/>
              <a:gd name="connsiteY146" fmla="*/ 83858 h 115608"/>
              <a:gd name="connsiteX147" fmla="*/ 6642100 w 6916372"/>
              <a:gd name="connsiteY147" fmla="*/ 77508 h 115608"/>
              <a:gd name="connsiteX148" fmla="*/ 6680200 w 6916372"/>
              <a:gd name="connsiteY148" fmla="*/ 58458 h 115608"/>
              <a:gd name="connsiteX149" fmla="*/ 6743700 w 6916372"/>
              <a:gd name="connsiteY149" fmla="*/ 71158 h 115608"/>
              <a:gd name="connsiteX150" fmla="*/ 6781800 w 6916372"/>
              <a:gd name="connsiteY150" fmla="*/ 83858 h 115608"/>
              <a:gd name="connsiteX151" fmla="*/ 6813550 w 6916372"/>
              <a:gd name="connsiteY151" fmla="*/ 77508 h 115608"/>
              <a:gd name="connsiteX152" fmla="*/ 6832600 w 6916372"/>
              <a:gd name="connsiteY152" fmla="*/ 64808 h 115608"/>
              <a:gd name="connsiteX153" fmla="*/ 6845300 w 6916372"/>
              <a:gd name="connsiteY153" fmla="*/ 102908 h 115608"/>
              <a:gd name="connsiteX154" fmla="*/ 6877050 w 6916372"/>
              <a:gd name="connsiteY154" fmla="*/ 71158 h 115608"/>
              <a:gd name="connsiteX155" fmla="*/ 6908800 w 6916372"/>
              <a:gd name="connsiteY155" fmla="*/ 52108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6916372" h="115608">
                <a:moveTo>
                  <a:pt x="0" y="33058"/>
                </a:moveTo>
                <a:cubicBezTo>
                  <a:pt x="12700" y="37291"/>
                  <a:pt x="25867" y="40321"/>
                  <a:pt x="38100" y="45758"/>
                </a:cubicBezTo>
                <a:cubicBezTo>
                  <a:pt x="94482" y="70817"/>
                  <a:pt x="15359" y="48010"/>
                  <a:pt x="82550" y="64808"/>
                </a:cubicBezTo>
                <a:cubicBezTo>
                  <a:pt x="88900" y="69041"/>
                  <a:pt x="94006" y="76749"/>
                  <a:pt x="101600" y="77508"/>
                </a:cubicBezTo>
                <a:cubicBezTo>
                  <a:pt x="149717" y="82320"/>
                  <a:pt x="135579" y="73219"/>
                  <a:pt x="165100" y="58458"/>
                </a:cubicBezTo>
                <a:cubicBezTo>
                  <a:pt x="171087" y="55465"/>
                  <a:pt x="177998" y="54745"/>
                  <a:pt x="184150" y="52108"/>
                </a:cubicBezTo>
                <a:cubicBezTo>
                  <a:pt x="192851" y="48379"/>
                  <a:pt x="200761" y="42924"/>
                  <a:pt x="209550" y="39408"/>
                </a:cubicBezTo>
                <a:cubicBezTo>
                  <a:pt x="221979" y="34436"/>
                  <a:pt x="247650" y="26708"/>
                  <a:pt x="247650" y="26708"/>
                </a:cubicBezTo>
                <a:cubicBezTo>
                  <a:pt x="251883" y="33058"/>
                  <a:pt x="254000" y="41525"/>
                  <a:pt x="260350" y="45758"/>
                </a:cubicBezTo>
                <a:cubicBezTo>
                  <a:pt x="267612" y="50599"/>
                  <a:pt x="277359" y="49710"/>
                  <a:pt x="285750" y="52108"/>
                </a:cubicBezTo>
                <a:cubicBezTo>
                  <a:pt x="292186" y="53947"/>
                  <a:pt x="298450" y="56341"/>
                  <a:pt x="304800" y="58458"/>
                </a:cubicBezTo>
                <a:cubicBezTo>
                  <a:pt x="317500" y="56341"/>
                  <a:pt x="330331" y="54901"/>
                  <a:pt x="342900" y="52108"/>
                </a:cubicBezTo>
                <a:cubicBezTo>
                  <a:pt x="349434" y="50656"/>
                  <a:pt x="355324" y="44811"/>
                  <a:pt x="361950" y="45758"/>
                </a:cubicBezTo>
                <a:cubicBezTo>
                  <a:pt x="377536" y="47985"/>
                  <a:pt x="392890" y="64403"/>
                  <a:pt x="406400" y="71158"/>
                </a:cubicBezTo>
                <a:cubicBezTo>
                  <a:pt x="415510" y="75713"/>
                  <a:pt x="442712" y="81823"/>
                  <a:pt x="450850" y="83858"/>
                </a:cubicBezTo>
                <a:cubicBezTo>
                  <a:pt x="480483" y="81741"/>
                  <a:pt x="510245" y="80979"/>
                  <a:pt x="539750" y="77508"/>
                </a:cubicBezTo>
                <a:cubicBezTo>
                  <a:pt x="546398" y="76726"/>
                  <a:pt x="552949" y="74409"/>
                  <a:pt x="558800" y="71158"/>
                </a:cubicBezTo>
                <a:cubicBezTo>
                  <a:pt x="572143" y="63745"/>
                  <a:pt x="596900" y="45758"/>
                  <a:pt x="596900" y="45758"/>
                </a:cubicBezTo>
                <a:cubicBezTo>
                  <a:pt x="604993" y="57897"/>
                  <a:pt x="615487" y="76336"/>
                  <a:pt x="628650" y="83858"/>
                </a:cubicBezTo>
                <a:cubicBezTo>
                  <a:pt x="636227" y="88188"/>
                  <a:pt x="645583" y="88091"/>
                  <a:pt x="654050" y="90208"/>
                </a:cubicBezTo>
                <a:cubicBezTo>
                  <a:pt x="717475" y="85329"/>
                  <a:pt x="726991" y="96976"/>
                  <a:pt x="768350" y="64808"/>
                </a:cubicBezTo>
                <a:cubicBezTo>
                  <a:pt x="777801" y="57457"/>
                  <a:pt x="785283" y="47875"/>
                  <a:pt x="793750" y="39408"/>
                </a:cubicBezTo>
                <a:cubicBezTo>
                  <a:pt x="831176" y="51883"/>
                  <a:pt x="794265" y="37348"/>
                  <a:pt x="838200" y="64808"/>
                </a:cubicBezTo>
                <a:cubicBezTo>
                  <a:pt x="857439" y="76833"/>
                  <a:pt x="874506" y="80944"/>
                  <a:pt x="895350" y="90208"/>
                </a:cubicBezTo>
                <a:cubicBezTo>
                  <a:pt x="904000" y="94053"/>
                  <a:pt x="912283" y="98675"/>
                  <a:pt x="920750" y="102908"/>
                </a:cubicBezTo>
                <a:cubicBezTo>
                  <a:pt x="967317" y="98675"/>
                  <a:pt x="1013977" y="95372"/>
                  <a:pt x="1060450" y="90208"/>
                </a:cubicBezTo>
                <a:cubicBezTo>
                  <a:pt x="1071177" y="89016"/>
                  <a:pt x="1081664" y="86199"/>
                  <a:pt x="1092200" y="83858"/>
                </a:cubicBezTo>
                <a:cubicBezTo>
                  <a:pt x="1100719" y="81965"/>
                  <a:pt x="1108885" y="77967"/>
                  <a:pt x="1117600" y="77508"/>
                </a:cubicBezTo>
                <a:cubicBezTo>
                  <a:pt x="1189498" y="73724"/>
                  <a:pt x="1261533" y="73275"/>
                  <a:pt x="1333500" y="71158"/>
                </a:cubicBezTo>
                <a:cubicBezTo>
                  <a:pt x="1344083" y="66925"/>
                  <a:pt x="1354436" y="62063"/>
                  <a:pt x="1365250" y="58458"/>
                </a:cubicBezTo>
                <a:cubicBezTo>
                  <a:pt x="1373529" y="55698"/>
                  <a:pt x="1383073" y="56438"/>
                  <a:pt x="1390650" y="52108"/>
                </a:cubicBezTo>
                <a:cubicBezTo>
                  <a:pt x="1398447" y="47653"/>
                  <a:pt x="1401903" y="37513"/>
                  <a:pt x="1409700" y="33058"/>
                </a:cubicBezTo>
                <a:cubicBezTo>
                  <a:pt x="1417277" y="28728"/>
                  <a:pt x="1426709" y="29106"/>
                  <a:pt x="1435100" y="26708"/>
                </a:cubicBezTo>
                <a:cubicBezTo>
                  <a:pt x="1441536" y="24869"/>
                  <a:pt x="1447800" y="22475"/>
                  <a:pt x="1454150" y="20358"/>
                </a:cubicBezTo>
                <a:cubicBezTo>
                  <a:pt x="1458383" y="28825"/>
                  <a:pt x="1460157" y="39065"/>
                  <a:pt x="1466850" y="45758"/>
                </a:cubicBezTo>
                <a:cubicBezTo>
                  <a:pt x="1471583" y="50491"/>
                  <a:pt x="1479913" y="49115"/>
                  <a:pt x="1485900" y="52108"/>
                </a:cubicBezTo>
                <a:cubicBezTo>
                  <a:pt x="1535139" y="76727"/>
                  <a:pt x="1476117" y="55197"/>
                  <a:pt x="1524000" y="71158"/>
                </a:cubicBezTo>
                <a:cubicBezTo>
                  <a:pt x="1543050" y="69041"/>
                  <a:pt x="1562244" y="67959"/>
                  <a:pt x="1581150" y="64808"/>
                </a:cubicBezTo>
                <a:cubicBezTo>
                  <a:pt x="1587752" y="63708"/>
                  <a:pt x="1593507" y="58458"/>
                  <a:pt x="1600200" y="58458"/>
                </a:cubicBezTo>
                <a:cubicBezTo>
                  <a:pt x="1608927" y="58458"/>
                  <a:pt x="1617081" y="62915"/>
                  <a:pt x="1625600" y="64808"/>
                </a:cubicBezTo>
                <a:cubicBezTo>
                  <a:pt x="1671576" y="75025"/>
                  <a:pt x="1642359" y="66161"/>
                  <a:pt x="1676400" y="77508"/>
                </a:cubicBezTo>
                <a:cubicBezTo>
                  <a:pt x="1714500" y="75391"/>
                  <a:pt x="1752584" y="69343"/>
                  <a:pt x="1790700" y="71158"/>
                </a:cubicBezTo>
                <a:cubicBezTo>
                  <a:pt x="1801498" y="71672"/>
                  <a:pt x="1822856" y="98662"/>
                  <a:pt x="1828800" y="102908"/>
                </a:cubicBezTo>
                <a:cubicBezTo>
                  <a:pt x="1836503" y="108410"/>
                  <a:pt x="1845733" y="111375"/>
                  <a:pt x="1854200" y="115608"/>
                </a:cubicBezTo>
                <a:cubicBezTo>
                  <a:pt x="1907152" y="110313"/>
                  <a:pt x="1907559" y="117883"/>
                  <a:pt x="1943100" y="96558"/>
                </a:cubicBezTo>
                <a:cubicBezTo>
                  <a:pt x="1956188" y="88705"/>
                  <a:pt x="1981200" y="71158"/>
                  <a:pt x="1981200" y="71158"/>
                </a:cubicBezTo>
                <a:cubicBezTo>
                  <a:pt x="1985433" y="64808"/>
                  <a:pt x="1986814" y="54942"/>
                  <a:pt x="1993900" y="52108"/>
                </a:cubicBezTo>
                <a:cubicBezTo>
                  <a:pt x="2000115" y="49622"/>
                  <a:pt x="2006514" y="56619"/>
                  <a:pt x="2012950" y="58458"/>
                </a:cubicBezTo>
                <a:cubicBezTo>
                  <a:pt x="2021341" y="60856"/>
                  <a:pt x="2029883" y="62691"/>
                  <a:pt x="2038350" y="64808"/>
                </a:cubicBezTo>
                <a:cubicBezTo>
                  <a:pt x="2061633" y="62691"/>
                  <a:pt x="2085590" y="64408"/>
                  <a:pt x="2108200" y="58458"/>
                </a:cubicBezTo>
                <a:cubicBezTo>
                  <a:pt x="2126509" y="53640"/>
                  <a:pt x="2142067" y="41525"/>
                  <a:pt x="2159000" y="33058"/>
                </a:cubicBezTo>
                <a:lnTo>
                  <a:pt x="2184400" y="20358"/>
                </a:lnTo>
                <a:cubicBezTo>
                  <a:pt x="2188633" y="14008"/>
                  <a:pt x="2190014" y="4142"/>
                  <a:pt x="2197100" y="1308"/>
                </a:cubicBezTo>
                <a:cubicBezTo>
                  <a:pt x="2217832" y="-6985"/>
                  <a:pt x="2223479" y="26612"/>
                  <a:pt x="2228850" y="33058"/>
                </a:cubicBezTo>
                <a:cubicBezTo>
                  <a:pt x="2233736" y="38921"/>
                  <a:pt x="2240885" y="42752"/>
                  <a:pt x="2247900" y="45758"/>
                </a:cubicBezTo>
                <a:cubicBezTo>
                  <a:pt x="2255922" y="49196"/>
                  <a:pt x="2264909" y="49710"/>
                  <a:pt x="2273300" y="52108"/>
                </a:cubicBezTo>
                <a:cubicBezTo>
                  <a:pt x="2279736" y="53947"/>
                  <a:pt x="2286000" y="56341"/>
                  <a:pt x="2292350" y="58458"/>
                </a:cubicBezTo>
                <a:cubicBezTo>
                  <a:pt x="2319867" y="54225"/>
                  <a:pt x="2347536" y="50889"/>
                  <a:pt x="2374900" y="45758"/>
                </a:cubicBezTo>
                <a:cubicBezTo>
                  <a:pt x="2381479" y="44524"/>
                  <a:pt x="2387257" y="39408"/>
                  <a:pt x="2393950" y="39408"/>
                </a:cubicBezTo>
                <a:cubicBezTo>
                  <a:pt x="2402677" y="39408"/>
                  <a:pt x="2410883" y="43641"/>
                  <a:pt x="2419350" y="45758"/>
                </a:cubicBezTo>
                <a:cubicBezTo>
                  <a:pt x="2457450" y="43641"/>
                  <a:pt x="2495663" y="43026"/>
                  <a:pt x="2533650" y="39408"/>
                </a:cubicBezTo>
                <a:cubicBezTo>
                  <a:pt x="2540313" y="38773"/>
                  <a:pt x="2546007" y="33058"/>
                  <a:pt x="2552700" y="33058"/>
                </a:cubicBezTo>
                <a:cubicBezTo>
                  <a:pt x="2580195" y="33058"/>
                  <a:pt x="2573194" y="42764"/>
                  <a:pt x="2597150" y="45758"/>
                </a:cubicBezTo>
                <a:cubicBezTo>
                  <a:pt x="2624535" y="49181"/>
                  <a:pt x="2652183" y="49991"/>
                  <a:pt x="2679700" y="52108"/>
                </a:cubicBezTo>
                <a:cubicBezTo>
                  <a:pt x="2692400" y="60575"/>
                  <a:pt x="2703320" y="72681"/>
                  <a:pt x="2717800" y="77508"/>
                </a:cubicBezTo>
                <a:cubicBezTo>
                  <a:pt x="2764880" y="93201"/>
                  <a:pt x="2743926" y="84221"/>
                  <a:pt x="2781300" y="102908"/>
                </a:cubicBezTo>
                <a:cubicBezTo>
                  <a:pt x="2795911" y="101784"/>
                  <a:pt x="2861779" y="110260"/>
                  <a:pt x="2882900" y="83858"/>
                </a:cubicBezTo>
                <a:cubicBezTo>
                  <a:pt x="2887081" y="78631"/>
                  <a:pt x="2887133" y="71158"/>
                  <a:pt x="2889250" y="64808"/>
                </a:cubicBezTo>
                <a:cubicBezTo>
                  <a:pt x="2952072" y="80514"/>
                  <a:pt x="2935248" y="78902"/>
                  <a:pt x="3048000" y="64808"/>
                </a:cubicBezTo>
                <a:cubicBezTo>
                  <a:pt x="3055573" y="63861"/>
                  <a:pt x="3060700" y="56341"/>
                  <a:pt x="3067050" y="52108"/>
                </a:cubicBezTo>
                <a:cubicBezTo>
                  <a:pt x="3075517" y="54225"/>
                  <a:pt x="3084059" y="56060"/>
                  <a:pt x="3092450" y="58458"/>
                </a:cubicBezTo>
                <a:cubicBezTo>
                  <a:pt x="3098886" y="60297"/>
                  <a:pt x="3104807" y="64808"/>
                  <a:pt x="3111500" y="64808"/>
                </a:cubicBezTo>
                <a:cubicBezTo>
                  <a:pt x="3133851" y="64808"/>
                  <a:pt x="3149005" y="58656"/>
                  <a:pt x="3168650" y="52108"/>
                </a:cubicBezTo>
                <a:cubicBezTo>
                  <a:pt x="3172883" y="58458"/>
                  <a:pt x="3175098" y="66781"/>
                  <a:pt x="3181350" y="71158"/>
                </a:cubicBezTo>
                <a:cubicBezTo>
                  <a:pt x="3196860" y="82015"/>
                  <a:pt x="3232150" y="96558"/>
                  <a:pt x="3232150" y="96558"/>
                </a:cubicBezTo>
                <a:cubicBezTo>
                  <a:pt x="3270250" y="94441"/>
                  <a:pt x="3308291" y="90208"/>
                  <a:pt x="3346450" y="90208"/>
                </a:cubicBezTo>
                <a:cubicBezTo>
                  <a:pt x="3354512" y="90208"/>
                  <a:pt x="3393804" y="100459"/>
                  <a:pt x="3403600" y="102908"/>
                </a:cubicBezTo>
                <a:cubicBezTo>
                  <a:pt x="3581725" y="89714"/>
                  <a:pt x="3520684" y="108330"/>
                  <a:pt x="3594100" y="83858"/>
                </a:cubicBezTo>
                <a:cubicBezTo>
                  <a:pt x="3600450" y="85975"/>
                  <a:pt x="3607163" y="87215"/>
                  <a:pt x="3613150" y="90208"/>
                </a:cubicBezTo>
                <a:cubicBezTo>
                  <a:pt x="3662389" y="114827"/>
                  <a:pt x="3603367" y="93297"/>
                  <a:pt x="3651250" y="109258"/>
                </a:cubicBezTo>
                <a:cubicBezTo>
                  <a:pt x="3676650" y="107141"/>
                  <a:pt x="3702892" y="109730"/>
                  <a:pt x="3727450" y="102908"/>
                </a:cubicBezTo>
                <a:cubicBezTo>
                  <a:pt x="3742157" y="98823"/>
                  <a:pt x="3765550" y="77508"/>
                  <a:pt x="3765550" y="77508"/>
                </a:cubicBezTo>
                <a:cubicBezTo>
                  <a:pt x="3811929" y="92968"/>
                  <a:pt x="3790663" y="86961"/>
                  <a:pt x="3829050" y="96558"/>
                </a:cubicBezTo>
                <a:cubicBezTo>
                  <a:pt x="3839633" y="94441"/>
                  <a:pt x="3850329" y="92826"/>
                  <a:pt x="3860800" y="90208"/>
                </a:cubicBezTo>
                <a:cubicBezTo>
                  <a:pt x="3875815" y="86454"/>
                  <a:pt x="3892269" y="78947"/>
                  <a:pt x="3905250" y="71158"/>
                </a:cubicBezTo>
                <a:cubicBezTo>
                  <a:pt x="3918338" y="63305"/>
                  <a:pt x="3943350" y="45758"/>
                  <a:pt x="3943350" y="45758"/>
                </a:cubicBezTo>
                <a:cubicBezTo>
                  <a:pt x="3995064" y="62996"/>
                  <a:pt x="3975881" y="58458"/>
                  <a:pt x="4076700" y="58458"/>
                </a:cubicBezTo>
                <a:cubicBezTo>
                  <a:pt x="4093765" y="58458"/>
                  <a:pt x="4110567" y="54225"/>
                  <a:pt x="4127500" y="52108"/>
                </a:cubicBezTo>
                <a:cubicBezTo>
                  <a:pt x="4135431" y="44177"/>
                  <a:pt x="4149846" y="24082"/>
                  <a:pt x="4165600" y="26708"/>
                </a:cubicBezTo>
                <a:cubicBezTo>
                  <a:pt x="4173128" y="27963"/>
                  <a:pt x="4178300" y="35175"/>
                  <a:pt x="4184650" y="39408"/>
                </a:cubicBezTo>
                <a:cubicBezTo>
                  <a:pt x="4211417" y="79558"/>
                  <a:pt x="4183437" y="48219"/>
                  <a:pt x="4260850" y="64808"/>
                </a:cubicBezTo>
                <a:cubicBezTo>
                  <a:pt x="4272723" y="67352"/>
                  <a:pt x="4294783" y="83197"/>
                  <a:pt x="4305300" y="90208"/>
                </a:cubicBezTo>
                <a:cubicBezTo>
                  <a:pt x="4351867" y="88091"/>
                  <a:pt x="4398617" y="88496"/>
                  <a:pt x="4445000" y="83858"/>
                </a:cubicBezTo>
                <a:cubicBezTo>
                  <a:pt x="4462368" y="82121"/>
                  <a:pt x="4478583" y="74027"/>
                  <a:pt x="4495800" y="71158"/>
                </a:cubicBezTo>
                <a:cubicBezTo>
                  <a:pt x="4508500" y="69041"/>
                  <a:pt x="4521331" y="67601"/>
                  <a:pt x="4533900" y="64808"/>
                </a:cubicBezTo>
                <a:cubicBezTo>
                  <a:pt x="4540434" y="63356"/>
                  <a:pt x="4546456" y="60081"/>
                  <a:pt x="4552950" y="58458"/>
                </a:cubicBezTo>
                <a:cubicBezTo>
                  <a:pt x="4563421" y="55840"/>
                  <a:pt x="4574117" y="54225"/>
                  <a:pt x="4584700" y="52108"/>
                </a:cubicBezTo>
                <a:cubicBezTo>
                  <a:pt x="4588933" y="45758"/>
                  <a:pt x="4590928" y="37103"/>
                  <a:pt x="4597400" y="33058"/>
                </a:cubicBezTo>
                <a:cubicBezTo>
                  <a:pt x="4608752" y="25963"/>
                  <a:pt x="4635500" y="20358"/>
                  <a:pt x="4635500" y="20358"/>
                </a:cubicBezTo>
                <a:cubicBezTo>
                  <a:pt x="4661574" y="29049"/>
                  <a:pt x="4678424" y="36416"/>
                  <a:pt x="4705350" y="39408"/>
                </a:cubicBezTo>
                <a:cubicBezTo>
                  <a:pt x="4732779" y="42456"/>
                  <a:pt x="4760383" y="43641"/>
                  <a:pt x="4787900" y="45758"/>
                </a:cubicBezTo>
                <a:cubicBezTo>
                  <a:pt x="4794250" y="52108"/>
                  <a:pt x="4799478" y="59827"/>
                  <a:pt x="4806950" y="64808"/>
                </a:cubicBezTo>
                <a:cubicBezTo>
                  <a:pt x="4823797" y="76039"/>
                  <a:pt x="4833174" y="70015"/>
                  <a:pt x="4851400" y="64808"/>
                </a:cubicBezTo>
                <a:cubicBezTo>
                  <a:pt x="4881184" y="56298"/>
                  <a:pt x="4861983" y="60272"/>
                  <a:pt x="4895850" y="45758"/>
                </a:cubicBezTo>
                <a:cubicBezTo>
                  <a:pt x="4902002" y="43121"/>
                  <a:pt x="4908550" y="41525"/>
                  <a:pt x="4914900" y="39408"/>
                </a:cubicBezTo>
                <a:cubicBezTo>
                  <a:pt x="4921250" y="45758"/>
                  <a:pt x="4926478" y="53477"/>
                  <a:pt x="4933950" y="58458"/>
                </a:cubicBezTo>
                <a:cubicBezTo>
                  <a:pt x="4957427" y="74109"/>
                  <a:pt x="4987534" y="57134"/>
                  <a:pt x="5010150" y="52108"/>
                </a:cubicBezTo>
                <a:cubicBezTo>
                  <a:pt x="5057976" y="20224"/>
                  <a:pt x="4997193" y="57661"/>
                  <a:pt x="5054600" y="33058"/>
                </a:cubicBezTo>
                <a:cubicBezTo>
                  <a:pt x="5061615" y="30052"/>
                  <a:pt x="5067300" y="24591"/>
                  <a:pt x="5073650" y="20358"/>
                </a:cubicBezTo>
                <a:cubicBezTo>
                  <a:pt x="5080000" y="28825"/>
                  <a:pt x="5085216" y="38274"/>
                  <a:pt x="5092700" y="45758"/>
                </a:cubicBezTo>
                <a:cubicBezTo>
                  <a:pt x="5101675" y="54733"/>
                  <a:pt x="5127189" y="66178"/>
                  <a:pt x="5137150" y="71158"/>
                </a:cubicBezTo>
                <a:cubicBezTo>
                  <a:pt x="5149850" y="69041"/>
                  <a:pt x="5163036" y="68879"/>
                  <a:pt x="5175250" y="64808"/>
                </a:cubicBezTo>
                <a:cubicBezTo>
                  <a:pt x="5182490" y="62395"/>
                  <a:pt x="5187474" y="55521"/>
                  <a:pt x="5194300" y="52108"/>
                </a:cubicBezTo>
                <a:cubicBezTo>
                  <a:pt x="5200287" y="49115"/>
                  <a:pt x="5207000" y="47875"/>
                  <a:pt x="5213350" y="45758"/>
                </a:cubicBezTo>
                <a:cubicBezTo>
                  <a:pt x="5219700" y="52108"/>
                  <a:pt x="5224550" y="60447"/>
                  <a:pt x="5232400" y="64808"/>
                </a:cubicBezTo>
                <a:cubicBezTo>
                  <a:pt x="5244102" y="71309"/>
                  <a:pt x="5270500" y="77508"/>
                  <a:pt x="5270500" y="77508"/>
                </a:cubicBezTo>
                <a:cubicBezTo>
                  <a:pt x="5300133" y="75391"/>
                  <a:pt x="5329895" y="74629"/>
                  <a:pt x="5359400" y="71158"/>
                </a:cubicBezTo>
                <a:cubicBezTo>
                  <a:pt x="5366048" y="70376"/>
                  <a:pt x="5371848" y="65908"/>
                  <a:pt x="5378450" y="64808"/>
                </a:cubicBezTo>
                <a:cubicBezTo>
                  <a:pt x="5397356" y="61657"/>
                  <a:pt x="5416550" y="60575"/>
                  <a:pt x="5435600" y="58458"/>
                </a:cubicBezTo>
                <a:cubicBezTo>
                  <a:pt x="5441950" y="56341"/>
                  <a:pt x="5447997" y="51369"/>
                  <a:pt x="5454650" y="52108"/>
                </a:cubicBezTo>
                <a:cubicBezTo>
                  <a:pt x="5467955" y="53586"/>
                  <a:pt x="5492750" y="64808"/>
                  <a:pt x="5492750" y="64808"/>
                </a:cubicBezTo>
                <a:cubicBezTo>
                  <a:pt x="5501217" y="75391"/>
                  <a:pt x="5507047" y="88786"/>
                  <a:pt x="5518150" y="96558"/>
                </a:cubicBezTo>
                <a:cubicBezTo>
                  <a:pt x="5529117" y="104235"/>
                  <a:pt x="5556250" y="109258"/>
                  <a:pt x="5556250" y="109258"/>
                </a:cubicBezTo>
                <a:cubicBezTo>
                  <a:pt x="5575300" y="107141"/>
                  <a:pt x="5594494" y="106059"/>
                  <a:pt x="5613400" y="102908"/>
                </a:cubicBezTo>
                <a:cubicBezTo>
                  <a:pt x="5620002" y="101808"/>
                  <a:pt x="5626881" y="100271"/>
                  <a:pt x="5632450" y="96558"/>
                </a:cubicBezTo>
                <a:cubicBezTo>
                  <a:pt x="5639922" y="91577"/>
                  <a:pt x="5645150" y="83858"/>
                  <a:pt x="5651500" y="77508"/>
                </a:cubicBezTo>
                <a:lnTo>
                  <a:pt x="5689600" y="90208"/>
                </a:lnTo>
                <a:lnTo>
                  <a:pt x="5708650" y="96558"/>
                </a:lnTo>
                <a:cubicBezTo>
                  <a:pt x="5723467" y="94441"/>
                  <a:pt x="5738764" y="94509"/>
                  <a:pt x="5753100" y="90208"/>
                </a:cubicBezTo>
                <a:cubicBezTo>
                  <a:pt x="5807953" y="73752"/>
                  <a:pt x="5738393" y="79959"/>
                  <a:pt x="5791200" y="71158"/>
                </a:cubicBezTo>
                <a:cubicBezTo>
                  <a:pt x="5810106" y="68007"/>
                  <a:pt x="5829300" y="66925"/>
                  <a:pt x="5848350" y="64808"/>
                </a:cubicBezTo>
                <a:cubicBezTo>
                  <a:pt x="5892354" y="79476"/>
                  <a:pt x="5875060" y="76414"/>
                  <a:pt x="5956300" y="64808"/>
                </a:cubicBezTo>
                <a:cubicBezTo>
                  <a:pt x="5971555" y="62629"/>
                  <a:pt x="5986022" y="56640"/>
                  <a:pt x="6000750" y="52108"/>
                </a:cubicBezTo>
                <a:cubicBezTo>
                  <a:pt x="6013545" y="48171"/>
                  <a:pt x="6038850" y="39408"/>
                  <a:pt x="6038850" y="39408"/>
                </a:cubicBezTo>
                <a:cubicBezTo>
                  <a:pt x="6064250" y="41525"/>
                  <a:pt x="6090689" y="38262"/>
                  <a:pt x="6115050" y="45758"/>
                </a:cubicBezTo>
                <a:cubicBezTo>
                  <a:pt x="6121447" y="47726"/>
                  <a:pt x="6117687" y="59239"/>
                  <a:pt x="6121400" y="64808"/>
                </a:cubicBezTo>
                <a:cubicBezTo>
                  <a:pt x="6126381" y="72280"/>
                  <a:pt x="6134701" y="76959"/>
                  <a:pt x="6140450" y="83858"/>
                </a:cubicBezTo>
                <a:cubicBezTo>
                  <a:pt x="6162544" y="110371"/>
                  <a:pt x="6140927" y="98834"/>
                  <a:pt x="6172200" y="109258"/>
                </a:cubicBezTo>
                <a:cubicBezTo>
                  <a:pt x="6182083" y="99375"/>
                  <a:pt x="6196155" y="82812"/>
                  <a:pt x="6210300" y="77508"/>
                </a:cubicBezTo>
                <a:cubicBezTo>
                  <a:pt x="6220406" y="73718"/>
                  <a:pt x="6231467" y="73275"/>
                  <a:pt x="6242050" y="71158"/>
                </a:cubicBezTo>
                <a:cubicBezTo>
                  <a:pt x="6303710" y="30051"/>
                  <a:pt x="6257780" y="46191"/>
                  <a:pt x="6299200" y="52108"/>
                </a:cubicBezTo>
                <a:cubicBezTo>
                  <a:pt x="6322344" y="55414"/>
                  <a:pt x="6345767" y="56341"/>
                  <a:pt x="6369050" y="58458"/>
                </a:cubicBezTo>
                <a:cubicBezTo>
                  <a:pt x="6375400" y="60575"/>
                  <a:pt x="6381407" y="64808"/>
                  <a:pt x="6388100" y="64808"/>
                </a:cubicBezTo>
                <a:cubicBezTo>
                  <a:pt x="6405392" y="64808"/>
                  <a:pt x="6424450" y="52983"/>
                  <a:pt x="6438900" y="45758"/>
                </a:cubicBezTo>
                <a:lnTo>
                  <a:pt x="6546850" y="52108"/>
                </a:lnTo>
                <a:cubicBezTo>
                  <a:pt x="6570170" y="53774"/>
                  <a:pt x="6595119" y="49466"/>
                  <a:pt x="6616700" y="58458"/>
                </a:cubicBezTo>
                <a:cubicBezTo>
                  <a:pt x="6624756" y="61815"/>
                  <a:pt x="6620933" y="75391"/>
                  <a:pt x="6623050" y="83858"/>
                </a:cubicBezTo>
                <a:cubicBezTo>
                  <a:pt x="6629400" y="81741"/>
                  <a:pt x="6636113" y="80501"/>
                  <a:pt x="6642100" y="77508"/>
                </a:cubicBezTo>
                <a:cubicBezTo>
                  <a:pt x="6691339" y="52889"/>
                  <a:pt x="6632317" y="74419"/>
                  <a:pt x="6680200" y="58458"/>
                </a:cubicBezTo>
                <a:cubicBezTo>
                  <a:pt x="6705946" y="62749"/>
                  <a:pt x="6720018" y="64053"/>
                  <a:pt x="6743700" y="71158"/>
                </a:cubicBezTo>
                <a:cubicBezTo>
                  <a:pt x="6756522" y="75005"/>
                  <a:pt x="6781800" y="83858"/>
                  <a:pt x="6781800" y="83858"/>
                </a:cubicBezTo>
                <a:cubicBezTo>
                  <a:pt x="6792383" y="81741"/>
                  <a:pt x="6803444" y="81298"/>
                  <a:pt x="6813550" y="77508"/>
                </a:cubicBezTo>
                <a:cubicBezTo>
                  <a:pt x="6820696" y="74828"/>
                  <a:pt x="6826641" y="60040"/>
                  <a:pt x="6832600" y="64808"/>
                </a:cubicBezTo>
                <a:cubicBezTo>
                  <a:pt x="6843053" y="73171"/>
                  <a:pt x="6845300" y="102908"/>
                  <a:pt x="6845300" y="102908"/>
                </a:cubicBezTo>
                <a:cubicBezTo>
                  <a:pt x="6856886" y="85529"/>
                  <a:pt x="6856997" y="80070"/>
                  <a:pt x="6877050" y="71158"/>
                </a:cubicBezTo>
                <a:cubicBezTo>
                  <a:pt x="6914841" y="54362"/>
                  <a:pt x="6925320" y="68628"/>
                  <a:pt x="6908800" y="521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105955" y="5053292"/>
            <a:ext cx="6916372" cy="115608"/>
          </a:xfrm>
          <a:custGeom>
            <a:avLst/>
            <a:gdLst>
              <a:gd name="connsiteX0" fmla="*/ 0 w 6916372"/>
              <a:gd name="connsiteY0" fmla="*/ 33058 h 115608"/>
              <a:gd name="connsiteX1" fmla="*/ 38100 w 6916372"/>
              <a:gd name="connsiteY1" fmla="*/ 45758 h 115608"/>
              <a:gd name="connsiteX2" fmla="*/ 82550 w 6916372"/>
              <a:gd name="connsiteY2" fmla="*/ 64808 h 115608"/>
              <a:gd name="connsiteX3" fmla="*/ 101600 w 6916372"/>
              <a:gd name="connsiteY3" fmla="*/ 77508 h 115608"/>
              <a:gd name="connsiteX4" fmla="*/ 165100 w 6916372"/>
              <a:gd name="connsiteY4" fmla="*/ 58458 h 115608"/>
              <a:gd name="connsiteX5" fmla="*/ 184150 w 6916372"/>
              <a:gd name="connsiteY5" fmla="*/ 52108 h 115608"/>
              <a:gd name="connsiteX6" fmla="*/ 209550 w 6916372"/>
              <a:gd name="connsiteY6" fmla="*/ 39408 h 115608"/>
              <a:gd name="connsiteX7" fmla="*/ 247650 w 6916372"/>
              <a:gd name="connsiteY7" fmla="*/ 26708 h 115608"/>
              <a:gd name="connsiteX8" fmla="*/ 260350 w 6916372"/>
              <a:gd name="connsiteY8" fmla="*/ 45758 h 115608"/>
              <a:gd name="connsiteX9" fmla="*/ 285750 w 6916372"/>
              <a:gd name="connsiteY9" fmla="*/ 52108 h 115608"/>
              <a:gd name="connsiteX10" fmla="*/ 304800 w 6916372"/>
              <a:gd name="connsiteY10" fmla="*/ 58458 h 115608"/>
              <a:gd name="connsiteX11" fmla="*/ 342900 w 6916372"/>
              <a:gd name="connsiteY11" fmla="*/ 52108 h 115608"/>
              <a:gd name="connsiteX12" fmla="*/ 361950 w 6916372"/>
              <a:gd name="connsiteY12" fmla="*/ 45758 h 115608"/>
              <a:gd name="connsiteX13" fmla="*/ 406400 w 6916372"/>
              <a:gd name="connsiteY13" fmla="*/ 71158 h 115608"/>
              <a:gd name="connsiteX14" fmla="*/ 450850 w 6916372"/>
              <a:gd name="connsiteY14" fmla="*/ 83858 h 115608"/>
              <a:gd name="connsiteX15" fmla="*/ 539750 w 6916372"/>
              <a:gd name="connsiteY15" fmla="*/ 77508 h 115608"/>
              <a:gd name="connsiteX16" fmla="*/ 558800 w 6916372"/>
              <a:gd name="connsiteY16" fmla="*/ 71158 h 115608"/>
              <a:gd name="connsiteX17" fmla="*/ 596900 w 6916372"/>
              <a:gd name="connsiteY17" fmla="*/ 45758 h 115608"/>
              <a:gd name="connsiteX18" fmla="*/ 628650 w 6916372"/>
              <a:gd name="connsiteY18" fmla="*/ 83858 h 115608"/>
              <a:gd name="connsiteX19" fmla="*/ 654050 w 6916372"/>
              <a:gd name="connsiteY19" fmla="*/ 90208 h 115608"/>
              <a:gd name="connsiteX20" fmla="*/ 768350 w 6916372"/>
              <a:gd name="connsiteY20" fmla="*/ 64808 h 115608"/>
              <a:gd name="connsiteX21" fmla="*/ 793750 w 6916372"/>
              <a:gd name="connsiteY21" fmla="*/ 39408 h 115608"/>
              <a:gd name="connsiteX22" fmla="*/ 838200 w 6916372"/>
              <a:gd name="connsiteY22" fmla="*/ 64808 h 115608"/>
              <a:gd name="connsiteX23" fmla="*/ 895350 w 6916372"/>
              <a:gd name="connsiteY23" fmla="*/ 90208 h 115608"/>
              <a:gd name="connsiteX24" fmla="*/ 920750 w 6916372"/>
              <a:gd name="connsiteY24" fmla="*/ 102908 h 115608"/>
              <a:gd name="connsiteX25" fmla="*/ 1060450 w 6916372"/>
              <a:gd name="connsiteY25" fmla="*/ 90208 h 115608"/>
              <a:gd name="connsiteX26" fmla="*/ 1092200 w 6916372"/>
              <a:gd name="connsiteY26" fmla="*/ 83858 h 115608"/>
              <a:gd name="connsiteX27" fmla="*/ 1117600 w 6916372"/>
              <a:gd name="connsiteY27" fmla="*/ 77508 h 115608"/>
              <a:gd name="connsiteX28" fmla="*/ 1333500 w 6916372"/>
              <a:gd name="connsiteY28" fmla="*/ 71158 h 115608"/>
              <a:gd name="connsiteX29" fmla="*/ 1365250 w 6916372"/>
              <a:gd name="connsiteY29" fmla="*/ 58458 h 115608"/>
              <a:gd name="connsiteX30" fmla="*/ 1390650 w 6916372"/>
              <a:gd name="connsiteY30" fmla="*/ 52108 h 115608"/>
              <a:gd name="connsiteX31" fmla="*/ 1409700 w 6916372"/>
              <a:gd name="connsiteY31" fmla="*/ 33058 h 115608"/>
              <a:gd name="connsiteX32" fmla="*/ 1435100 w 6916372"/>
              <a:gd name="connsiteY32" fmla="*/ 26708 h 115608"/>
              <a:gd name="connsiteX33" fmla="*/ 1454150 w 6916372"/>
              <a:gd name="connsiteY33" fmla="*/ 20358 h 115608"/>
              <a:gd name="connsiteX34" fmla="*/ 1466850 w 6916372"/>
              <a:gd name="connsiteY34" fmla="*/ 45758 h 115608"/>
              <a:gd name="connsiteX35" fmla="*/ 1485900 w 6916372"/>
              <a:gd name="connsiteY35" fmla="*/ 52108 h 115608"/>
              <a:gd name="connsiteX36" fmla="*/ 1524000 w 6916372"/>
              <a:gd name="connsiteY36" fmla="*/ 71158 h 115608"/>
              <a:gd name="connsiteX37" fmla="*/ 1581150 w 6916372"/>
              <a:gd name="connsiteY37" fmla="*/ 64808 h 115608"/>
              <a:gd name="connsiteX38" fmla="*/ 1600200 w 6916372"/>
              <a:gd name="connsiteY38" fmla="*/ 58458 h 115608"/>
              <a:gd name="connsiteX39" fmla="*/ 1625600 w 6916372"/>
              <a:gd name="connsiteY39" fmla="*/ 64808 h 115608"/>
              <a:gd name="connsiteX40" fmla="*/ 1676400 w 6916372"/>
              <a:gd name="connsiteY40" fmla="*/ 77508 h 115608"/>
              <a:gd name="connsiteX41" fmla="*/ 1790700 w 6916372"/>
              <a:gd name="connsiteY41" fmla="*/ 71158 h 115608"/>
              <a:gd name="connsiteX42" fmla="*/ 1828800 w 6916372"/>
              <a:gd name="connsiteY42" fmla="*/ 102908 h 115608"/>
              <a:gd name="connsiteX43" fmla="*/ 1854200 w 6916372"/>
              <a:gd name="connsiteY43" fmla="*/ 115608 h 115608"/>
              <a:gd name="connsiteX44" fmla="*/ 1943100 w 6916372"/>
              <a:gd name="connsiteY44" fmla="*/ 96558 h 115608"/>
              <a:gd name="connsiteX45" fmla="*/ 1981200 w 6916372"/>
              <a:gd name="connsiteY45" fmla="*/ 71158 h 115608"/>
              <a:gd name="connsiteX46" fmla="*/ 1993900 w 6916372"/>
              <a:gd name="connsiteY46" fmla="*/ 52108 h 115608"/>
              <a:gd name="connsiteX47" fmla="*/ 2012950 w 6916372"/>
              <a:gd name="connsiteY47" fmla="*/ 58458 h 115608"/>
              <a:gd name="connsiteX48" fmla="*/ 2038350 w 6916372"/>
              <a:gd name="connsiteY48" fmla="*/ 64808 h 115608"/>
              <a:gd name="connsiteX49" fmla="*/ 2108200 w 6916372"/>
              <a:gd name="connsiteY49" fmla="*/ 58458 h 115608"/>
              <a:gd name="connsiteX50" fmla="*/ 2159000 w 6916372"/>
              <a:gd name="connsiteY50" fmla="*/ 33058 h 115608"/>
              <a:gd name="connsiteX51" fmla="*/ 2184400 w 6916372"/>
              <a:gd name="connsiteY51" fmla="*/ 20358 h 115608"/>
              <a:gd name="connsiteX52" fmla="*/ 2197100 w 6916372"/>
              <a:gd name="connsiteY52" fmla="*/ 1308 h 115608"/>
              <a:gd name="connsiteX53" fmla="*/ 2228850 w 6916372"/>
              <a:gd name="connsiteY53" fmla="*/ 33058 h 115608"/>
              <a:gd name="connsiteX54" fmla="*/ 2247900 w 6916372"/>
              <a:gd name="connsiteY54" fmla="*/ 45758 h 115608"/>
              <a:gd name="connsiteX55" fmla="*/ 2273300 w 6916372"/>
              <a:gd name="connsiteY55" fmla="*/ 52108 h 115608"/>
              <a:gd name="connsiteX56" fmla="*/ 2292350 w 6916372"/>
              <a:gd name="connsiteY56" fmla="*/ 58458 h 115608"/>
              <a:gd name="connsiteX57" fmla="*/ 2374900 w 6916372"/>
              <a:gd name="connsiteY57" fmla="*/ 45758 h 115608"/>
              <a:gd name="connsiteX58" fmla="*/ 2393950 w 6916372"/>
              <a:gd name="connsiteY58" fmla="*/ 39408 h 115608"/>
              <a:gd name="connsiteX59" fmla="*/ 2419350 w 6916372"/>
              <a:gd name="connsiteY59" fmla="*/ 45758 h 115608"/>
              <a:gd name="connsiteX60" fmla="*/ 2533650 w 6916372"/>
              <a:gd name="connsiteY60" fmla="*/ 39408 h 115608"/>
              <a:gd name="connsiteX61" fmla="*/ 2552700 w 6916372"/>
              <a:gd name="connsiteY61" fmla="*/ 33058 h 115608"/>
              <a:gd name="connsiteX62" fmla="*/ 2597150 w 6916372"/>
              <a:gd name="connsiteY62" fmla="*/ 45758 h 115608"/>
              <a:gd name="connsiteX63" fmla="*/ 2679700 w 6916372"/>
              <a:gd name="connsiteY63" fmla="*/ 52108 h 115608"/>
              <a:gd name="connsiteX64" fmla="*/ 2717800 w 6916372"/>
              <a:gd name="connsiteY64" fmla="*/ 77508 h 115608"/>
              <a:gd name="connsiteX65" fmla="*/ 2781300 w 6916372"/>
              <a:gd name="connsiteY65" fmla="*/ 102908 h 115608"/>
              <a:gd name="connsiteX66" fmla="*/ 2882900 w 6916372"/>
              <a:gd name="connsiteY66" fmla="*/ 83858 h 115608"/>
              <a:gd name="connsiteX67" fmla="*/ 2889250 w 6916372"/>
              <a:gd name="connsiteY67" fmla="*/ 64808 h 115608"/>
              <a:gd name="connsiteX68" fmla="*/ 3048000 w 6916372"/>
              <a:gd name="connsiteY68" fmla="*/ 64808 h 115608"/>
              <a:gd name="connsiteX69" fmla="*/ 3067050 w 6916372"/>
              <a:gd name="connsiteY69" fmla="*/ 52108 h 115608"/>
              <a:gd name="connsiteX70" fmla="*/ 3092450 w 6916372"/>
              <a:gd name="connsiteY70" fmla="*/ 58458 h 115608"/>
              <a:gd name="connsiteX71" fmla="*/ 3111500 w 6916372"/>
              <a:gd name="connsiteY71" fmla="*/ 64808 h 115608"/>
              <a:gd name="connsiteX72" fmla="*/ 3168650 w 6916372"/>
              <a:gd name="connsiteY72" fmla="*/ 52108 h 115608"/>
              <a:gd name="connsiteX73" fmla="*/ 3181350 w 6916372"/>
              <a:gd name="connsiteY73" fmla="*/ 71158 h 115608"/>
              <a:gd name="connsiteX74" fmla="*/ 3232150 w 6916372"/>
              <a:gd name="connsiteY74" fmla="*/ 96558 h 115608"/>
              <a:gd name="connsiteX75" fmla="*/ 3346450 w 6916372"/>
              <a:gd name="connsiteY75" fmla="*/ 90208 h 115608"/>
              <a:gd name="connsiteX76" fmla="*/ 3403600 w 6916372"/>
              <a:gd name="connsiteY76" fmla="*/ 102908 h 115608"/>
              <a:gd name="connsiteX77" fmla="*/ 3594100 w 6916372"/>
              <a:gd name="connsiteY77" fmla="*/ 83858 h 115608"/>
              <a:gd name="connsiteX78" fmla="*/ 3613150 w 6916372"/>
              <a:gd name="connsiteY78" fmla="*/ 90208 h 115608"/>
              <a:gd name="connsiteX79" fmla="*/ 3651250 w 6916372"/>
              <a:gd name="connsiteY79" fmla="*/ 109258 h 115608"/>
              <a:gd name="connsiteX80" fmla="*/ 3727450 w 6916372"/>
              <a:gd name="connsiteY80" fmla="*/ 102908 h 115608"/>
              <a:gd name="connsiteX81" fmla="*/ 3765550 w 6916372"/>
              <a:gd name="connsiteY81" fmla="*/ 77508 h 115608"/>
              <a:gd name="connsiteX82" fmla="*/ 3829050 w 6916372"/>
              <a:gd name="connsiteY82" fmla="*/ 96558 h 115608"/>
              <a:gd name="connsiteX83" fmla="*/ 3860800 w 6916372"/>
              <a:gd name="connsiteY83" fmla="*/ 90208 h 115608"/>
              <a:gd name="connsiteX84" fmla="*/ 3905250 w 6916372"/>
              <a:gd name="connsiteY84" fmla="*/ 71158 h 115608"/>
              <a:gd name="connsiteX85" fmla="*/ 3943350 w 6916372"/>
              <a:gd name="connsiteY85" fmla="*/ 45758 h 115608"/>
              <a:gd name="connsiteX86" fmla="*/ 4076700 w 6916372"/>
              <a:gd name="connsiteY86" fmla="*/ 58458 h 115608"/>
              <a:gd name="connsiteX87" fmla="*/ 4127500 w 6916372"/>
              <a:gd name="connsiteY87" fmla="*/ 52108 h 115608"/>
              <a:gd name="connsiteX88" fmla="*/ 4165600 w 6916372"/>
              <a:gd name="connsiteY88" fmla="*/ 26708 h 115608"/>
              <a:gd name="connsiteX89" fmla="*/ 4184650 w 6916372"/>
              <a:gd name="connsiteY89" fmla="*/ 39408 h 115608"/>
              <a:gd name="connsiteX90" fmla="*/ 4260850 w 6916372"/>
              <a:gd name="connsiteY90" fmla="*/ 64808 h 115608"/>
              <a:gd name="connsiteX91" fmla="*/ 4305300 w 6916372"/>
              <a:gd name="connsiteY91" fmla="*/ 90208 h 115608"/>
              <a:gd name="connsiteX92" fmla="*/ 4445000 w 6916372"/>
              <a:gd name="connsiteY92" fmla="*/ 83858 h 115608"/>
              <a:gd name="connsiteX93" fmla="*/ 4495800 w 6916372"/>
              <a:gd name="connsiteY93" fmla="*/ 71158 h 115608"/>
              <a:gd name="connsiteX94" fmla="*/ 4533900 w 6916372"/>
              <a:gd name="connsiteY94" fmla="*/ 64808 h 115608"/>
              <a:gd name="connsiteX95" fmla="*/ 4552950 w 6916372"/>
              <a:gd name="connsiteY95" fmla="*/ 58458 h 115608"/>
              <a:gd name="connsiteX96" fmla="*/ 4584700 w 6916372"/>
              <a:gd name="connsiteY96" fmla="*/ 52108 h 115608"/>
              <a:gd name="connsiteX97" fmla="*/ 4597400 w 6916372"/>
              <a:gd name="connsiteY97" fmla="*/ 33058 h 115608"/>
              <a:gd name="connsiteX98" fmla="*/ 4635500 w 6916372"/>
              <a:gd name="connsiteY98" fmla="*/ 20358 h 115608"/>
              <a:gd name="connsiteX99" fmla="*/ 4705350 w 6916372"/>
              <a:gd name="connsiteY99" fmla="*/ 39408 h 115608"/>
              <a:gd name="connsiteX100" fmla="*/ 4787900 w 6916372"/>
              <a:gd name="connsiteY100" fmla="*/ 45758 h 115608"/>
              <a:gd name="connsiteX101" fmla="*/ 4806950 w 6916372"/>
              <a:gd name="connsiteY101" fmla="*/ 64808 h 115608"/>
              <a:gd name="connsiteX102" fmla="*/ 4851400 w 6916372"/>
              <a:gd name="connsiteY102" fmla="*/ 64808 h 115608"/>
              <a:gd name="connsiteX103" fmla="*/ 4895850 w 6916372"/>
              <a:gd name="connsiteY103" fmla="*/ 45758 h 115608"/>
              <a:gd name="connsiteX104" fmla="*/ 4914900 w 6916372"/>
              <a:gd name="connsiteY104" fmla="*/ 39408 h 115608"/>
              <a:gd name="connsiteX105" fmla="*/ 4933950 w 6916372"/>
              <a:gd name="connsiteY105" fmla="*/ 58458 h 115608"/>
              <a:gd name="connsiteX106" fmla="*/ 5010150 w 6916372"/>
              <a:gd name="connsiteY106" fmla="*/ 52108 h 115608"/>
              <a:gd name="connsiteX107" fmla="*/ 5054600 w 6916372"/>
              <a:gd name="connsiteY107" fmla="*/ 33058 h 115608"/>
              <a:gd name="connsiteX108" fmla="*/ 5073650 w 6916372"/>
              <a:gd name="connsiteY108" fmla="*/ 20358 h 115608"/>
              <a:gd name="connsiteX109" fmla="*/ 5092700 w 6916372"/>
              <a:gd name="connsiteY109" fmla="*/ 45758 h 115608"/>
              <a:gd name="connsiteX110" fmla="*/ 5137150 w 6916372"/>
              <a:gd name="connsiteY110" fmla="*/ 71158 h 115608"/>
              <a:gd name="connsiteX111" fmla="*/ 5175250 w 6916372"/>
              <a:gd name="connsiteY111" fmla="*/ 64808 h 115608"/>
              <a:gd name="connsiteX112" fmla="*/ 5194300 w 6916372"/>
              <a:gd name="connsiteY112" fmla="*/ 52108 h 115608"/>
              <a:gd name="connsiteX113" fmla="*/ 5213350 w 6916372"/>
              <a:gd name="connsiteY113" fmla="*/ 45758 h 115608"/>
              <a:gd name="connsiteX114" fmla="*/ 5232400 w 6916372"/>
              <a:gd name="connsiteY114" fmla="*/ 64808 h 115608"/>
              <a:gd name="connsiteX115" fmla="*/ 5270500 w 6916372"/>
              <a:gd name="connsiteY115" fmla="*/ 77508 h 115608"/>
              <a:gd name="connsiteX116" fmla="*/ 5359400 w 6916372"/>
              <a:gd name="connsiteY116" fmla="*/ 71158 h 115608"/>
              <a:gd name="connsiteX117" fmla="*/ 5378450 w 6916372"/>
              <a:gd name="connsiteY117" fmla="*/ 64808 h 115608"/>
              <a:gd name="connsiteX118" fmla="*/ 5435600 w 6916372"/>
              <a:gd name="connsiteY118" fmla="*/ 58458 h 115608"/>
              <a:gd name="connsiteX119" fmla="*/ 5454650 w 6916372"/>
              <a:gd name="connsiteY119" fmla="*/ 52108 h 115608"/>
              <a:gd name="connsiteX120" fmla="*/ 5492750 w 6916372"/>
              <a:gd name="connsiteY120" fmla="*/ 64808 h 115608"/>
              <a:gd name="connsiteX121" fmla="*/ 5518150 w 6916372"/>
              <a:gd name="connsiteY121" fmla="*/ 96558 h 115608"/>
              <a:gd name="connsiteX122" fmla="*/ 5556250 w 6916372"/>
              <a:gd name="connsiteY122" fmla="*/ 109258 h 115608"/>
              <a:gd name="connsiteX123" fmla="*/ 5613400 w 6916372"/>
              <a:gd name="connsiteY123" fmla="*/ 102908 h 115608"/>
              <a:gd name="connsiteX124" fmla="*/ 5632450 w 6916372"/>
              <a:gd name="connsiteY124" fmla="*/ 96558 h 115608"/>
              <a:gd name="connsiteX125" fmla="*/ 5651500 w 6916372"/>
              <a:gd name="connsiteY125" fmla="*/ 77508 h 115608"/>
              <a:gd name="connsiteX126" fmla="*/ 5689600 w 6916372"/>
              <a:gd name="connsiteY126" fmla="*/ 90208 h 115608"/>
              <a:gd name="connsiteX127" fmla="*/ 5708650 w 6916372"/>
              <a:gd name="connsiteY127" fmla="*/ 96558 h 115608"/>
              <a:gd name="connsiteX128" fmla="*/ 5753100 w 6916372"/>
              <a:gd name="connsiteY128" fmla="*/ 90208 h 115608"/>
              <a:gd name="connsiteX129" fmla="*/ 5791200 w 6916372"/>
              <a:gd name="connsiteY129" fmla="*/ 71158 h 115608"/>
              <a:gd name="connsiteX130" fmla="*/ 5848350 w 6916372"/>
              <a:gd name="connsiteY130" fmla="*/ 64808 h 115608"/>
              <a:gd name="connsiteX131" fmla="*/ 5956300 w 6916372"/>
              <a:gd name="connsiteY131" fmla="*/ 64808 h 115608"/>
              <a:gd name="connsiteX132" fmla="*/ 6000750 w 6916372"/>
              <a:gd name="connsiteY132" fmla="*/ 52108 h 115608"/>
              <a:gd name="connsiteX133" fmla="*/ 6038850 w 6916372"/>
              <a:gd name="connsiteY133" fmla="*/ 39408 h 115608"/>
              <a:gd name="connsiteX134" fmla="*/ 6115050 w 6916372"/>
              <a:gd name="connsiteY134" fmla="*/ 45758 h 115608"/>
              <a:gd name="connsiteX135" fmla="*/ 6121400 w 6916372"/>
              <a:gd name="connsiteY135" fmla="*/ 64808 h 115608"/>
              <a:gd name="connsiteX136" fmla="*/ 6140450 w 6916372"/>
              <a:gd name="connsiteY136" fmla="*/ 83858 h 115608"/>
              <a:gd name="connsiteX137" fmla="*/ 6172200 w 6916372"/>
              <a:gd name="connsiteY137" fmla="*/ 109258 h 115608"/>
              <a:gd name="connsiteX138" fmla="*/ 6210300 w 6916372"/>
              <a:gd name="connsiteY138" fmla="*/ 77508 h 115608"/>
              <a:gd name="connsiteX139" fmla="*/ 6242050 w 6916372"/>
              <a:gd name="connsiteY139" fmla="*/ 71158 h 115608"/>
              <a:gd name="connsiteX140" fmla="*/ 6299200 w 6916372"/>
              <a:gd name="connsiteY140" fmla="*/ 52108 h 115608"/>
              <a:gd name="connsiteX141" fmla="*/ 6369050 w 6916372"/>
              <a:gd name="connsiteY141" fmla="*/ 58458 h 115608"/>
              <a:gd name="connsiteX142" fmla="*/ 6388100 w 6916372"/>
              <a:gd name="connsiteY142" fmla="*/ 64808 h 115608"/>
              <a:gd name="connsiteX143" fmla="*/ 6438900 w 6916372"/>
              <a:gd name="connsiteY143" fmla="*/ 45758 h 115608"/>
              <a:gd name="connsiteX144" fmla="*/ 6546850 w 6916372"/>
              <a:gd name="connsiteY144" fmla="*/ 52108 h 115608"/>
              <a:gd name="connsiteX145" fmla="*/ 6616700 w 6916372"/>
              <a:gd name="connsiteY145" fmla="*/ 58458 h 115608"/>
              <a:gd name="connsiteX146" fmla="*/ 6623050 w 6916372"/>
              <a:gd name="connsiteY146" fmla="*/ 83858 h 115608"/>
              <a:gd name="connsiteX147" fmla="*/ 6642100 w 6916372"/>
              <a:gd name="connsiteY147" fmla="*/ 77508 h 115608"/>
              <a:gd name="connsiteX148" fmla="*/ 6680200 w 6916372"/>
              <a:gd name="connsiteY148" fmla="*/ 58458 h 115608"/>
              <a:gd name="connsiteX149" fmla="*/ 6743700 w 6916372"/>
              <a:gd name="connsiteY149" fmla="*/ 71158 h 115608"/>
              <a:gd name="connsiteX150" fmla="*/ 6781800 w 6916372"/>
              <a:gd name="connsiteY150" fmla="*/ 83858 h 115608"/>
              <a:gd name="connsiteX151" fmla="*/ 6813550 w 6916372"/>
              <a:gd name="connsiteY151" fmla="*/ 77508 h 115608"/>
              <a:gd name="connsiteX152" fmla="*/ 6832600 w 6916372"/>
              <a:gd name="connsiteY152" fmla="*/ 64808 h 115608"/>
              <a:gd name="connsiteX153" fmla="*/ 6845300 w 6916372"/>
              <a:gd name="connsiteY153" fmla="*/ 102908 h 115608"/>
              <a:gd name="connsiteX154" fmla="*/ 6877050 w 6916372"/>
              <a:gd name="connsiteY154" fmla="*/ 71158 h 115608"/>
              <a:gd name="connsiteX155" fmla="*/ 6908800 w 6916372"/>
              <a:gd name="connsiteY155" fmla="*/ 52108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6916372" h="115608">
                <a:moveTo>
                  <a:pt x="0" y="33058"/>
                </a:moveTo>
                <a:cubicBezTo>
                  <a:pt x="12700" y="37291"/>
                  <a:pt x="25867" y="40321"/>
                  <a:pt x="38100" y="45758"/>
                </a:cubicBezTo>
                <a:cubicBezTo>
                  <a:pt x="94482" y="70817"/>
                  <a:pt x="15359" y="48010"/>
                  <a:pt x="82550" y="64808"/>
                </a:cubicBezTo>
                <a:cubicBezTo>
                  <a:pt x="88900" y="69041"/>
                  <a:pt x="94006" y="76749"/>
                  <a:pt x="101600" y="77508"/>
                </a:cubicBezTo>
                <a:cubicBezTo>
                  <a:pt x="149717" y="82320"/>
                  <a:pt x="135579" y="73219"/>
                  <a:pt x="165100" y="58458"/>
                </a:cubicBezTo>
                <a:cubicBezTo>
                  <a:pt x="171087" y="55465"/>
                  <a:pt x="177998" y="54745"/>
                  <a:pt x="184150" y="52108"/>
                </a:cubicBezTo>
                <a:cubicBezTo>
                  <a:pt x="192851" y="48379"/>
                  <a:pt x="200761" y="42924"/>
                  <a:pt x="209550" y="39408"/>
                </a:cubicBezTo>
                <a:cubicBezTo>
                  <a:pt x="221979" y="34436"/>
                  <a:pt x="247650" y="26708"/>
                  <a:pt x="247650" y="26708"/>
                </a:cubicBezTo>
                <a:cubicBezTo>
                  <a:pt x="251883" y="33058"/>
                  <a:pt x="254000" y="41525"/>
                  <a:pt x="260350" y="45758"/>
                </a:cubicBezTo>
                <a:cubicBezTo>
                  <a:pt x="267612" y="50599"/>
                  <a:pt x="277359" y="49710"/>
                  <a:pt x="285750" y="52108"/>
                </a:cubicBezTo>
                <a:cubicBezTo>
                  <a:pt x="292186" y="53947"/>
                  <a:pt x="298450" y="56341"/>
                  <a:pt x="304800" y="58458"/>
                </a:cubicBezTo>
                <a:cubicBezTo>
                  <a:pt x="317500" y="56341"/>
                  <a:pt x="330331" y="54901"/>
                  <a:pt x="342900" y="52108"/>
                </a:cubicBezTo>
                <a:cubicBezTo>
                  <a:pt x="349434" y="50656"/>
                  <a:pt x="355324" y="44811"/>
                  <a:pt x="361950" y="45758"/>
                </a:cubicBezTo>
                <a:cubicBezTo>
                  <a:pt x="377536" y="47985"/>
                  <a:pt x="392890" y="64403"/>
                  <a:pt x="406400" y="71158"/>
                </a:cubicBezTo>
                <a:cubicBezTo>
                  <a:pt x="415510" y="75713"/>
                  <a:pt x="442712" y="81823"/>
                  <a:pt x="450850" y="83858"/>
                </a:cubicBezTo>
                <a:cubicBezTo>
                  <a:pt x="480483" y="81741"/>
                  <a:pt x="510245" y="80979"/>
                  <a:pt x="539750" y="77508"/>
                </a:cubicBezTo>
                <a:cubicBezTo>
                  <a:pt x="546398" y="76726"/>
                  <a:pt x="552949" y="74409"/>
                  <a:pt x="558800" y="71158"/>
                </a:cubicBezTo>
                <a:cubicBezTo>
                  <a:pt x="572143" y="63745"/>
                  <a:pt x="596900" y="45758"/>
                  <a:pt x="596900" y="45758"/>
                </a:cubicBezTo>
                <a:cubicBezTo>
                  <a:pt x="604993" y="57897"/>
                  <a:pt x="615487" y="76336"/>
                  <a:pt x="628650" y="83858"/>
                </a:cubicBezTo>
                <a:cubicBezTo>
                  <a:pt x="636227" y="88188"/>
                  <a:pt x="645583" y="88091"/>
                  <a:pt x="654050" y="90208"/>
                </a:cubicBezTo>
                <a:cubicBezTo>
                  <a:pt x="717475" y="85329"/>
                  <a:pt x="726991" y="96976"/>
                  <a:pt x="768350" y="64808"/>
                </a:cubicBezTo>
                <a:cubicBezTo>
                  <a:pt x="777801" y="57457"/>
                  <a:pt x="785283" y="47875"/>
                  <a:pt x="793750" y="39408"/>
                </a:cubicBezTo>
                <a:cubicBezTo>
                  <a:pt x="831176" y="51883"/>
                  <a:pt x="794265" y="37348"/>
                  <a:pt x="838200" y="64808"/>
                </a:cubicBezTo>
                <a:cubicBezTo>
                  <a:pt x="857439" y="76833"/>
                  <a:pt x="874506" y="80944"/>
                  <a:pt x="895350" y="90208"/>
                </a:cubicBezTo>
                <a:cubicBezTo>
                  <a:pt x="904000" y="94053"/>
                  <a:pt x="912283" y="98675"/>
                  <a:pt x="920750" y="102908"/>
                </a:cubicBezTo>
                <a:cubicBezTo>
                  <a:pt x="967317" y="98675"/>
                  <a:pt x="1013977" y="95372"/>
                  <a:pt x="1060450" y="90208"/>
                </a:cubicBezTo>
                <a:cubicBezTo>
                  <a:pt x="1071177" y="89016"/>
                  <a:pt x="1081664" y="86199"/>
                  <a:pt x="1092200" y="83858"/>
                </a:cubicBezTo>
                <a:cubicBezTo>
                  <a:pt x="1100719" y="81965"/>
                  <a:pt x="1108885" y="77967"/>
                  <a:pt x="1117600" y="77508"/>
                </a:cubicBezTo>
                <a:cubicBezTo>
                  <a:pt x="1189498" y="73724"/>
                  <a:pt x="1261533" y="73275"/>
                  <a:pt x="1333500" y="71158"/>
                </a:cubicBezTo>
                <a:cubicBezTo>
                  <a:pt x="1344083" y="66925"/>
                  <a:pt x="1354436" y="62063"/>
                  <a:pt x="1365250" y="58458"/>
                </a:cubicBezTo>
                <a:cubicBezTo>
                  <a:pt x="1373529" y="55698"/>
                  <a:pt x="1383073" y="56438"/>
                  <a:pt x="1390650" y="52108"/>
                </a:cubicBezTo>
                <a:cubicBezTo>
                  <a:pt x="1398447" y="47653"/>
                  <a:pt x="1401903" y="37513"/>
                  <a:pt x="1409700" y="33058"/>
                </a:cubicBezTo>
                <a:cubicBezTo>
                  <a:pt x="1417277" y="28728"/>
                  <a:pt x="1426709" y="29106"/>
                  <a:pt x="1435100" y="26708"/>
                </a:cubicBezTo>
                <a:cubicBezTo>
                  <a:pt x="1441536" y="24869"/>
                  <a:pt x="1447800" y="22475"/>
                  <a:pt x="1454150" y="20358"/>
                </a:cubicBezTo>
                <a:cubicBezTo>
                  <a:pt x="1458383" y="28825"/>
                  <a:pt x="1460157" y="39065"/>
                  <a:pt x="1466850" y="45758"/>
                </a:cubicBezTo>
                <a:cubicBezTo>
                  <a:pt x="1471583" y="50491"/>
                  <a:pt x="1479913" y="49115"/>
                  <a:pt x="1485900" y="52108"/>
                </a:cubicBezTo>
                <a:cubicBezTo>
                  <a:pt x="1535139" y="76727"/>
                  <a:pt x="1476117" y="55197"/>
                  <a:pt x="1524000" y="71158"/>
                </a:cubicBezTo>
                <a:cubicBezTo>
                  <a:pt x="1543050" y="69041"/>
                  <a:pt x="1562244" y="67959"/>
                  <a:pt x="1581150" y="64808"/>
                </a:cubicBezTo>
                <a:cubicBezTo>
                  <a:pt x="1587752" y="63708"/>
                  <a:pt x="1593507" y="58458"/>
                  <a:pt x="1600200" y="58458"/>
                </a:cubicBezTo>
                <a:cubicBezTo>
                  <a:pt x="1608927" y="58458"/>
                  <a:pt x="1617081" y="62915"/>
                  <a:pt x="1625600" y="64808"/>
                </a:cubicBezTo>
                <a:cubicBezTo>
                  <a:pt x="1671576" y="75025"/>
                  <a:pt x="1642359" y="66161"/>
                  <a:pt x="1676400" y="77508"/>
                </a:cubicBezTo>
                <a:cubicBezTo>
                  <a:pt x="1714500" y="75391"/>
                  <a:pt x="1752584" y="69343"/>
                  <a:pt x="1790700" y="71158"/>
                </a:cubicBezTo>
                <a:cubicBezTo>
                  <a:pt x="1801498" y="71672"/>
                  <a:pt x="1822856" y="98662"/>
                  <a:pt x="1828800" y="102908"/>
                </a:cubicBezTo>
                <a:cubicBezTo>
                  <a:pt x="1836503" y="108410"/>
                  <a:pt x="1845733" y="111375"/>
                  <a:pt x="1854200" y="115608"/>
                </a:cubicBezTo>
                <a:cubicBezTo>
                  <a:pt x="1907152" y="110313"/>
                  <a:pt x="1907559" y="117883"/>
                  <a:pt x="1943100" y="96558"/>
                </a:cubicBezTo>
                <a:cubicBezTo>
                  <a:pt x="1956188" y="88705"/>
                  <a:pt x="1981200" y="71158"/>
                  <a:pt x="1981200" y="71158"/>
                </a:cubicBezTo>
                <a:cubicBezTo>
                  <a:pt x="1985433" y="64808"/>
                  <a:pt x="1986814" y="54942"/>
                  <a:pt x="1993900" y="52108"/>
                </a:cubicBezTo>
                <a:cubicBezTo>
                  <a:pt x="2000115" y="49622"/>
                  <a:pt x="2006514" y="56619"/>
                  <a:pt x="2012950" y="58458"/>
                </a:cubicBezTo>
                <a:cubicBezTo>
                  <a:pt x="2021341" y="60856"/>
                  <a:pt x="2029883" y="62691"/>
                  <a:pt x="2038350" y="64808"/>
                </a:cubicBezTo>
                <a:cubicBezTo>
                  <a:pt x="2061633" y="62691"/>
                  <a:pt x="2085590" y="64408"/>
                  <a:pt x="2108200" y="58458"/>
                </a:cubicBezTo>
                <a:cubicBezTo>
                  <a:pt x="2126509" y="53640"/>
                  <a:pt x="2142067" y="41525"/>
                  <a:pt x="2159000" y="33058"/>
                </a:cubicBezTo>
                <a:lnTo>
                  <a:pt x="2184400" y="20358"/>
                </a:lnTo>
                <a:cubicBezTo>
                  <a:pt x="2188633" y="14008"/>
                  <a:pt x="2190014" y="4142"/>
                  <a:pt x="2197100" y="1308"/>
                </a:cubicBezTo>
                <a:cubicBezTo>
                  <a:pt x="2217832" y="-6985"/>
                  <a:pt x="2223479" y="26612"/>
                  <a:pt x="2228850" y="33058"/>
                </a:cubicBezTo>
                <a:cubicBezTo>
                  <a:pt x="2233736" y="38921"/>
                  <a:pt x="2240885" y="42752"/>
                  <a:pt x="2247900" y="45758"/>
                </a:cubicBezTo>
                <a:cubicBezTo>
                  <a:pt x="2255922" y="49196"/>
                  <a:pt x="2264909" y="49710"/>
                  <a:pt x="2273300" y="52108"/>
                </a:cubicBezTo>
                <a:cubicBezTo>
                  <a:pt x="2279736" y="53947"/>
                  <a:pt x="2286000" y="56341"/>
                  <a:pt x="2292350" y="58458"/>
                </a:cubicBezTo>
                <a:cubicBezTo>
                  <a:pt x="2319867" y="54225"/>
                  <a:pt x="2347536" y="50889"/>
                  <a:pt x="2374900" y="45758"/>
                </a:cubicBezTo>
                <a:cubicBezTo>
                  <a:pt x="2381479" y="44524"/>
                  <a:pt x="2387257" y="39408"/>
                  <a:pt x="2393950" y="39408"/>
                </a:cubicBezTo>
                <a:cubicBezTo>
                  <a:pt x="2402677" y="39408"/>
                  <a:pt x="2410883" y="43641"/>
                  <a:pt x="2419350" y="45758"/>
                </a:cubicBezTo>
                <a:cubicBezTo>
                  <a:pt x="2457450" y="43641"/>
                  <a:pt x="2495663" y="43026"/>
                  <a:pt x="2533650" y="39408"/>
                </a:cubicBezTo>
                <a:cubicBezTo>
                  <a:pt x="2540313" y="38773"/>
                  <a:pt x="2546007" y="33058"/>
                  <a:pt x="2552700" y="33058"/>
                </a:cubicBezTo>
                <a:cubicBezTo>
                  <a:pt x="2580195" y="33058"/>
                  <a:pt x="2573194" y="42764"/>
                  <a:pt x="2597150" y="45758"/>
                </a:cubicBezTo>
                <a:cubicBezTo>
                  <a:pt x="2624535" y="49181"/>
                  <a:pt x="2652183" y="49991"/>
                  <a:pt x="2679700" y="52108"/>
                </a:cubicBezTo>
                <a:cubicBezTo>
                  <a:pt x="2692400" y="60575"/>
                  <a:pt x="2703320" y="72681"/>
                  <a:pt x="2717800" y="77508"/>
                </a:cubicBezTo>
                <a:cubicBezTo>
                  <a:pt x="2764880" y="93201"/>
                  <a:pt x="2743926" y="84221"/>
                  <a:pt x="2781300" y="102908"/>
                </a:cubicBezTo>
                <a:cubicBezTo>
                  <a:pt x="2795911" y="101784"/>
                  <a:pt x="2861779" y="110260"/>
                  <a:pt x="2882900" y="83858"/>
                </a:cubicBezTo>
                <a:cubicBezTo>
                  <a:pt x="2887081" y="78631"/>
                  <a:pt x="2887133" y="71158"/>
                  <a:pt x="2889250" y="64808"/>
                </a:cubicBezTo>
                <a:cubicBezTo>
                  <a:pt x="2952072" y="80514"/>
                  <a:pt x="2935248" y="78902"/>
                  <a:pt x="3048000" y="64808"/>
                </a:cubicBezTo>
                <a:cubicBezTo>
                  <a:pt x="3055573" y="63861"/>
                  <a:pt x="3060700" y="56341"/>
                  <a:pt x="3067050" y="52108"/>
                </a:cubicBezTo>
                <a:cubicBezTo>
                  <a:pt x="3075517" y="54225"/>
                  <a:pt x="3084059" y="56060"/>
                  <a:pt x="3092450" y="58458"/>
                </a:cubicBezTo>
                <a:cubicBezTo>
                  <a:pt x="3098886" y="60297"/>
                  <a:pt x="3104807" y="64808"/>
                  <a:pt x="3111500" y="64808"/>
                </a:cubicBezTo>
                <a:cubicBezTo>
                  <a:pt x="3133851" y="64808"/>
                  <a:pt x="3149005" y="58656"/>
                  <a:pt x="3168650" y="52108"/>
                </a:cubicBezTo>
                <a:cubicBezTo>
                  <a:pt x="3172883" y="58458"/>
                  <a:pt x="3175098" y="66781"/>
                  <a:pt x="3181350" y="71158"/>
                </a:cubicBezTo>
                <a:cubicBezTo>
                  <a:pt x="3196860" y="82015"/>
                  <a:pt x="3232150" y="96558"/>
                  <a:pt x="3232150" y="96558"/>
                </a:cubicBezTo>
                <a:cubicBezTo>
                  <a:pt x="3270250" y="94441"/>
                  <a:pt x="3308291" y="90208"/>
                  <a:pt x="3346450" y="90208"/>
                </a:cubicBezTo>
                <a:cubicBezTo>
                  <a:pt x="3354512" y="90208"/>
                  <a:pt x="3393804" y="100459"/>
                  <a:pt x="3403600" y="102908"/>
                </a:cubicBezTo>
                <a:cubicBezTo>
                  <a:pt x="3581725" y="89714"/>
                  <a:pt x="3520684" y="108330"/>
                  <a:pt x="3594100" y="83858"/>
                </a:cubicBezTo>
                <a:cubicBezTo>
                  <a:pt x="3600450" y="85975"/>
                  <a:pt x="3607163" y="87215"/>
                  <a:pt x="3613150" y="90208"/>
                </a:cubicBezTo>
                <a:cubicBezTo>
                  <a:pt x="3662389" y="114827"/>
                  <a:pt x="3603367" y="93297"/>
                  <a:pt x="3651250" y="109258"/>
                </a:cubicBezTo>
                <a:cubicBezTo>
                  <a:pt x="3676650" y="107141"/>
                  <a:pt x="3702892" y="109730"/>
                  <a:pt x="3727450" y="102908"/>
                </a:cubicBezTo>
                <a:cubicBezTo>
                  <a:pt x="3742157" y="98823"/>
                  <a:pt x="3765550" y="77508"/>
                  <a:pt x="3765550" y="77508"/>
                </a:cubicBezTo>
                <a:cubicBezTo>
                  <a:pt x="3811929" y="92968"/>
                  <a:pt x="3790663" y="86961"/>
                  <a:pt x="3829050" y="96558"/>
                </a:cubicBezTo>
                <a:cubicBezTo>
                  <a:pt x="3839633" y="94441"/>
                  <a:pt x="3850329" y="92826"/>
                  <a:pt x="3860800" y="90208"/>
                </a:cubicBezTo>
                <a:cubicBezTo>
                  <a:pt x="3875815" y="86454"/>
                  <a:pt x="3892269" y="78947"/>
                  <a:pt x="3905250" y="71158"/>
                </a:cubicBezTo>
                <a:cubicBezTo>
                  <a:pt x="3918338" y="63305"/>
                  <a:pt x="3943350" y="45758"/>
                  <a:pt x="3943350" y="45758"/>
                </a:cubicBezTo>
                <a:cubicBezTo>
                  <a:pt x="3995064" y="62996"/>
                  <a:pt x="3975881" y="58458"/>
                  <a:pt x="4076700" y="58458"/>
                </a:cubicBezTo>
                <a:cubicBezTo>
                  <a:pt x="4093765" y="58458"/>
                  <a:pt x="4110567" y="54225"/>
                  <a:pt x="4127500" y="52108"/>
                </a:cubicBezTo>
                <a:cubicBezTo>
                  <a:pt x="4135431" y="44177"/>
                  <a:pt x="4149846" y="24082"/>
                  <a:pt x="4165600" y="26708"/>
                </a:cubicBezTo>
                <a:cubicBezTo>
                  <a:pt x="4173128" y="27963"/>
                  <a:pt x="4178300" y="35175"/>
                  <a:pt x="4184650" y="39408"/>
                </a:cubicBezTo>
                <a:cubicBezTo>
                  <a:pt x="4211417" y="79558"/>
                  <a:pt x="4183437" y="48219"/>
                  <a:pt x="4260850" y="64808"/>
                </a:cubicBezTo>
                <a:cubicBezTo>
                  <a:pt x="4272723" y="67352"/>
                  <a:pt x="4294783" y="83197"/>
                  <a:pt x="4305300" y="90208"/>
                </a:cubicBezTo>
                <a:cubicBezTo>
                  <a:pt x="4351867" y="88091"/>
                  <a:pt x="4398617" y="88496"/>
                  <a:pt x="4445000" y="83858"/>
                </a:cubicBezTo>
                <a:cubicBezTo>
                  <a:pt x="4462368" y="82121"/>
                  <a:pt x="4478583" y="74027"/>
                  <a:pt x="4495800" y="71158"/>
                </a:cubicBezTo>
                <a:cubicBezTo>
                  <a:pt x="4508500" y="69041"/>
                  <a:pt x="4521331" y="67601"/>
                  <a:pt x="4533900" y="64808"/>
                </a:cubicBezTo>
                <a:cubicBezTo>
                  <a:pt x="4540434" y="63356"/>
                  <a:pt x="4546456" y="60081"/>
                  <a:pt x="4552950" y="58458"/>
                </a:cubicBezTo>
                <a:cubicBezTo>
                  <a:pt x="4563421" y="55840"/>
                  <a:pt x="4574117" y="54225"/>
                  <a:pt x="4584700" y="52108"/>
                </a:cubicBezTo>
                <a:cubicBezTo>
                  <a:pt x="4588933" y="45758"/>
                  <a:pt x="4590928" y="37103"/>
                  <a:pt x="4597400" y="33058"/>
                </a:cubicBezTo>
                <a:cubicBezTo>
                  <a:pt x="4608752" y="25963"/>
                  <a:pt x="4635500" y="20358"/>
                  <a:pt x="4635500" y="20358"/>
                </a:cubicBezTo>
                <a:cubicBezTo>
                  <a:pt x="4661574" y="29049"/>
                  <a:pt x="4678424" y="36416"/>
                  <a:pt x="4705350" y="39408"/>
                </a:cubicBezTo>
                <a:cubicBezTo>
                  <a:pt x="4732779" y="42456"/>
                  <a:pt x="4760383" y="43641"/>
                  <a:pt x="4787900" y="45758"/>
                </a:cubicBezTo>
                <a:cubicBezTo>
                  <a:pt x="4794250" y="52108"/>
                  <a:pt x="4799478" y="59827"/>
                  <a:pt x="4806950" y="64808"/>
                </a:cubicBezTo>
                <a:cubicBezTo>
                  <a:pt x="4823797" y="76039"/>
                  <a:pt x="4833174" y="70015"/>
                  <a:pt x="4851400" y="64808"/>
                </a:cubicBezTo>
                <a:cubicBezTo>
                  <a:pt x="4881184" y="56298"/>
                  <a:pt x="4861983" y="60272"/>
                  <a:pt x="4895850" y="45758"/>
                </a:cubicBezTo>
                <a:cubicBezTo>
                  <a:pt x="4902002" y="43121"/>
                  <a:pt x="4908550" y="41525"/>
                  <a:pt x="4914900" y="39408"/>
                </a:cubicBezTo>
                <a:cubicBezTo>
                  <a:pt x="4921250" y="45758"/>
                  <a:pt x="4926478" y="53477"/>
                  <a:pt x="4933950" y="58458"/>
                </a:cubicBezTo>
                <a:cubicBezTo>
                  <a:pt x="4957427" y="74109"/>
                  <a:pt x="4987534" y="57134"/>
                  <a:pt x="5010150" y="52108"/>
                </a:cubicBezTo>
                <a:cubicBezTo>
                  <a:pt x="5057976" y="20224"/>
                  <a:pt x="4997193" y="57661"/>
                  <a:pt x="5054600" y="33058"/>
                </a:cubicBezTo>
                <a:cubicBezTo>
                  <a:pt x="5061615" y="30052"/>
                  <a:pt x="5067300" y="24591"/>
                  <a:pt x="5073650" y="20358"/>
                </a:cubicBezTo>
                <a:cubicBezTo>
                  <a:pt x="5080000" y="28825"/>
                  <a:pt x="5085216" y="38274"/>
                  <a:pt x="5092700" y="45758"/>
                </a:cubicBezTo>
                <a:cubicBezTo>
                  <a:pt x="5101675" y="54733"/>
                  <a:pt x="5127189" y="66178"/>
                  <a:pt x="5137150" y="71158"/>
                </a:cubicBezTo>
                <a:cubicBezTo>
                  <a:pt x="5149850" y="69041"/>
                  <a:pt x="5163036" y="68879"/>
                  <a:pt x="5175250" y="64808"/>
                </a:cubicBezTo>
                <a:cubicBezTo>
                  <a:pt x="5182490" y="62395"/>
                  <a:pt x="5187474" y="55521"/>
                  <a:pt x="5194300" y="52108"/>
                </a:cubicBezTo>
                <a:cubicBezTo>
                  <a:pt x="5200287" y="49115"/>
                  <a:pt x="5207000" y="47875"/>
                  <a:pt x="5213350" y="45758"/>
                </a:cubicBezTo>
                <a:cubicBezTo>
                  <a:pt x="5219700" y="52108"/>
                  <a:pt x="5224550" y="60447"/>
                  <a:pt x="5232400" y="64808"/>
                </a:cubicBezTo>
                <a:cubicBezTo>
                  <a:pt x="5244102" y="71309"/>
                  <a:pt x="5270500" y="77508"/>
                  <a:pt x="5270500" y="77508"/>
                </a:cubicBezTo>
                <a:cubicBezTo>
                  <a:pt x="5300133" y="75391"/>
                  <a:pt x="5329895" y="74629"/>
                  <a:pt x="5359400" y="71158"/>
                </a:cubicBezTo>
                <a:cubicBezTo>
                  <a:pt x="5366048" y="70376"/>
                  <a:pt x="5371848" y="65908"/>
                  <a:pt x="5378450" y="64808"/>
                </a:cubicBezTo>
                <a:cubicBezTo>
                  <a:pt x="5397356" y="61657"/>
                  <a:pt x="5416550" y="60575"/>
                  <a:pt x="5435600" y="58458"/>
                </a:cubicBezTo>
                <a:cubicBezTo>
                  <a:pt x="5441950" y="56341"/>
                  <a:pt x="5447997" y="51369"/>
                  <a:pt x="5454650" y="52108"/>
                </a:cubicBezTo>
                <a:cubicBezTo>
                  <a:pt x="5467955" y="53586"/>
                  <a:pt x="5492750" y="64808"/>
                  <a:pt x="5492750" y="64808"/>
                </a:cubicBezTo>
                <a:cubicBezTo>
                  <a:pt x="5501217" y="75391"/>
                  <a:pt x="5507047" y="88786"/>
                  <a:pt x="5518150" y="96558"/>
                </a:cubicBezTo>
                <a:cubicBezTo>
                  <a:pt x="5529117" y="104235"/>
                  <a:pt x="5556250" y="109258"/>
                  <a:pt x="5556250" y="109258"/>
                </a:cubicBezTo>
                <a:cubicBezTo>
                  <a:pt x="5575300" y="107141"/>
                  <a:pt x="5594494" y="106059"/>
                  <a:pt x="5613400" y="102908"/>
                </a:cubicBezTo>
                <a:cubicBezTo>
                  <a:pt x="5620002" y="101808"/>
                  <a:pt x="5626881" y="100271"/>
                  <a:pt x="5632450" y="96558"/>
                </a:cubicBezTo>
                <a:cubicBezTo>
                  <a:pt x="5639922" y="91577"/>
                  <a:pt x="5645150" y="83858"/>
                  <a:pt x="5651500" y="77508"/>
                </a:cubicBezTo>
                <a:lnTo>
                  <a:pt x="5689600" y="90208"/>
                </a:lnTo>
                <a:lnTo>
                  <a:pt x="5708650" y="96558"/>
                </a:lnTo>
                <a:cubicBezTo>
                  <a:pt x="5723467" y="94441"/>
                  <a:pt x="5738764" y="94509"/>
                  <a:pt x="5753100" y="90208"/>
                </a:cubicBezTo>
                <a:cubicBezTo>
                  <a:pt x="5807953" y="73752"/>
                  <a:pt x="5738393" y="79959"/>
                  <a:pt x="5791200" y="71158"/>
                </a:cubicBezTo>
                <a:cubicBezTo>
                  <a:pt x="5810106" y="68007"/>
                  <a:pt x="5829300" y="66925"/>
                  <a:pt x="5848350" y="64808"/>
                </a:cubicBezTo>
                <a:cubicBezTo>
                  <a:pt x="5892354" y="79476"/>
                  <a:pt x="5875060" y="76414"/>
                  <a:pt x="5956300" y="64808"/>
                </a:cubicBezTo>
                <a:cubicBezTo>
                  <a:pt x="5971555" y="62629"/>
                  <a:pt x="5986022" y="56640"/>
                  <a:pt x="6000750" y="52108"/>
                </a:cubicBezTo>
                <a:cubicBezTo>
                  <a:pt x="6013545" y="48171"/>
                  <a:pt x="6038850" y="39408"/>
                  <a:pt x="6038850" y="39408"/>
                </a:cubicBezTo>
                <a:cubicBezTo>
                  <a:pt x="6064250" y="41525"/>
                  <a:pt x="6090689" y="38262"/>
                  <a:pt x="6115050" y="45758"/>
                </a:cubicBezTo>
                <a:cubicBezTo>
                  <a:pt x="6121447" y="47726"/>
                  <a:pt x="6117687" y="59239"/>
                  <a:pt x="6121400" y="64808"/>
                </a:cubicBezTo>
                <a:cubicBezTo>
                  <a:pt x="6126381" y="72280"/>
                  <a:pt x="6134701" y="76959"/>
                  <a:pt x="6140450" y="83858"/>
                </a:cubicBezTo>
                <a:cubicBezTo>
                  <a:pt x="6162544" y="110371"/>
                  <a:pt x="6140927" y="98834"/>
                  <a:pt x="6172200" y="109258"/>
                </a:cubicBezTo>
                <a:cubicBezTo>
                  <a:pt x="6182083" y="99375"/>
                  <a:pt x="6196155" y="82812"/>
                  <a:pt x="6210300" y="77508"/>
                </a:cubicBezTo>
                <a:cubicBezTo>
                  <a:pt x="6220406" y="73718"/>
                  <a:pt x="6231467" y="73275"/>
                  <a:pt x="6242050" y="71158"/>
                </a:cubicBezTo>
                <a:cubicBezTo>
                  <a:pt x="6303710" y="30051"/>
                  <a:pt x="6257780" y="46191"/>
                  <a:pt x="6299200" y="52108"/>
                </a:cubicBezTo>
                <a:cubicBezTo>
                  <a:pt x="6322344" y="55414"/>
                  <a:pt x="6345767" y="56341"/>
                  <a:pt x="6369050" y="58458"/>
                </a:cubicBezTo>
                <a:cubicBezTo>
                  <a:pt x="6375400" y="60575"/>
                  <a:pt x="6381407" y="64808"/>
                  <a:pt x="6388100" y="64808"/>
                </a:cubicBezTo>
                <a:cubicBezTo>
                  <a:pt x="6405392" y="64808"/>
                  <a:pt x="6424450" y="52983"/>
                  <a:pt x="6438900" y="45758"/>
                </a:cubicBezTo>
                <a:lnTo>
                  <a:pt x="6546850" y="52108"/>
                </a:lnTo>
                <a:cubicBezTo>
                  <a:pt x="6570170" y="53774"/>
                  <a:pt x="6595119" y="49466"/>
                  <a:pt x="6616700" y="58458"/>
                </a:cubicBezTo>
                <a:cubicBezTo>
                  <a:pt x="6624756" y="61815"/>
                  <a:pt x="6620933" y="75391"/>
                  <a:pt x="6623050" y="83858"/>
                </a:cubicBezTo>
                <a:cubicBezTo>
                  <a:pt x="6629400" y="81741"/>
                  <a:pt x="6636113" y="80501"/>
                  <a:pt x="6642100" y="77508"/>
                </a:cubicBezTo>
                <a:cubicBezTo>
                  <a:pt x="6691339" y="52889"/>
                  <a:pt x="6632317" y="74419"/>
                  <a:pt x="6680200" y="58458"/>
                </a:cubicBezTo>
                <a:cubicBezTo>
                  <a:pt x="6705946" y="62749"/>
                  <a:pt x="6720018" y="64053"/>
                  <a:pt x="6743700" y="71158"/>
                </a:cubicBezTo>
                <a:cubicBezTo>
                  <a:pt x="6756522" y="75005"/>
                  <a:pt x="6781800" y="83858"/>
                  <a:pt x="6781800" y="83858"/>
                </a:cubicBezTo>
                <a:cubicBezTo>
                  <a:pt x="6792383" y="81741"/>
                  <a:pt x="6803444" y="81298"/>
                  <a:pt x="6813550" y="77508"/>
                </a:cubicBezTo>
                <a:cubicBezTo>
                  <a:pt x="6820696" y="74828"/>
                  <a:pt x="6826641" y="60040"/>
                  <a:pt x="6832600" y="64808"/>
                </a:cubicBezTo>
                <a:cubicBezTo>
                  <a:pt x="6843053" y="73171"/>
                  <a:pt x="6845300" y="102908"/>
                  <a:pt x="6845300" y="102908"/>
                </a:cubicBezTo>
                <a:cubicBezTo>
                  <a:pt x="6856886" y="85529"/>
                  <a:pt x="6856997" y="80070"/>
                  <a:pt x="6877050" y="71158"/>
                </a:cubicBezTo>
                <a:cubicBezTo>
                  <a:pt x="6914841" y="54362"/>
                  <a:pt x="6925320" y="68628"/>
                  <a:pt x="6908800" y="521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893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Closing </a:t>
            </a:r>
            <a:r>
              <a:rPr lang="en-US" dirty="0" smtClean="0"/>
              <a:t>Comments</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34</a:t>
            </a:fld>
            <a:endParaRPr lang="en-US" dirty="0"/>
          </a:p>
        </p:txBody>
      </p:sp>
    </p:spTree>
    <p:extLst>
      <p:ext uri="{BB962C8B-B14F-4D97-AF65-F5344CB8AC3E}">
        <p14:creationId xmlns:p14="http://schemas.microsoft.com/office/powerpoint/2010/main" val="97522081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Winning Model</a:t>
            </a:r>
          </a:p>
        </p:txBody>
      </p:sp>
      <p:sp>
        <p:nvSpPr>
          <p:cNvPr id="7" name="TextBox 6"/>
          <p:cNvSpPr txBox="1"/>
          <p:nvPr/>
        </p:nvSpPr>
        <p:spPr>
          <a:xfrm>
            <a:off x="457200" y="914400"/>
            <a:ext cx="8305800" cy="2031325"/>
          </a:xfrm>
          <a:prstGeom prst="rect">
            <a:avLst/>
          </a:prstGeom>
          <a:noFill/>
        </p:spPr>
        <p:txBody>
          <a:bodyPr wrap="square" rtlCol="0">
            <a:spAutoFit/>
          </a:bodyPr>
          <a:lstStyle/>
          <a:p>
            <a:r>
              <a:rPr lang="en-US" dirty="0" smtClean="0"/>
              <a:t>1</a:t>
            </a:r>
            <a:r>
              <a:rPr lang="en-US" baseline="30000" dirty="0" smtClean="0"/>
              <a:t>st</a:t>
            </a:r>
            <a:r>
              <a:rPr lang="en-US" dirty="0" smtClean="0"/>
              <a:t> Place Team</a:t>
            </a:r>
            <a:r>
              <a:rPr lang="en-US" dirty="0"/>
              <a:t>: Gilberto </a:t>
            </a:r>
            <a:r>
              <a:rPr lang="en-US" dirty="0" err="1"/>
              <a:t>Titericz</a:t>
            </a:r>
            <a:r>
              <a:rPr lang="en-US" dirty="0"/>
              <a:t> &amp; Stanislav Semenov</a:t>
            </a:r>
          </a:p>
          <a:p>
            <a:r>
              <a:rPr lang="en-US" dirty="0" smtClean="0"/>
              <a:t>3-layer learning architecture shown below</a:t>
            </a:r>
          </a:p>
          <a:p>
            <a:pPr marL="285750" indent="-285750">
              <a:buFont typeface="Arial"/>
              <a:buChar char="•"/>
            </a:pPr>
            <a:r>
              <a:rPr lang="en-US" dirty="0" smtClean="0"/>
              <a:t>Level 1:  33 models whose predictions were meta features for the 2nd level</a:t>
            </a:r>
            <a:r>
              <a:rPr lang="en-US" dirty="0"/>
              <a:t> </a:t>
            </a:r>
            <a:r>
              <a:rPr lang="en-US" dirty="0" smtClean="0"/>
              <a:t>plus</a:t>
            </a:r>
            <a:r>
              <a:rPr lang="en-US" dirty="0"/>
              <a:t> </a:t>
            </a:r>
            <a:r>
              <a:rPr lang="en-US" dirty="0" smtClean="0"/>
              <a:t>8 engineered features.</a:t>
            </a:r>
          </a:p>
          <a:p>
            <a:pPr marL="285750" indent="-285750">
              <a:buFont typeface="Arial"/>
              <a:buChar char="•"/>
            </a:pPr>
            <a:r>
              <a:rPr lang="en-US" dirty="0" smtClean="0"/>
              <a:t>Level 2: 3 models trained using 33 meta features + 7 features from 1st level: XGBOOST, Neural Network(NN) and ADABOOST with ExtraTrees.</a:t>
            </a:r>
          </a:p>
          <a:p>
            <a:pPr marL="285750" indent="-285750">
              <a:buFont typeface="Arial"/>
              <a:buChar char="•"/>
            </a:pPr>
            <a:r>
              <a:rPr lang="en-US" dirty="0" smtClean="0"/>
              <a:t>Level 3:  weighted mean of 2nd level predictions.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828" y="3060771"/>
            <a:ext cx="5288572" cy="3111429"/>
          </a:xfrm>
        </p:spPr>
      </p:pic>
      <p:sp>
        <p:nvSpPr>
          <p:cNvPr id="2" name="Slide Number Placeholder 1"/>
          <p:cNvSpPr>
            <a:spLocks noGrp="1"/>
          </p:cNvSpPr>
          <p:nvPr>
            <p:ph type="sldNum" sz="quarter" idx="12"/>
          </p:nvPr>
        </p:nvSpPr>
        <p:spPr/>
        <p:txBody>
          <a:bodyPr/>
          <a:lstStyle/>
          <a:p>
            <a:fld id="{38662566-64BC-4E1D-84CB-5D6AF5297F7C}" type="slidenum">
              <a:rPr lang="en-US" smtClean="0"/>
              <a:t>35</a:t>
            </a:fld>
            <a:endParaRPr lang="en-US" dirty="0"/>
          </a:p>
        </p:txBody>
      </p:sp>
      <p:sp>
        <p:nvSpPr>
          <p:cNvPr id="3" name="TextBox 2"/>
          <p:cNvSpPr txBox="1"/>
          <p:nvPr/>
        </p:nvSpPr>
        <p:spPr>
          <a:xfrm>
            <a:off x="2209800" y="6183868"/>
            <a:ext cx="4633384" cy="369332"/>
          </a:xfrm>
          <a:prstGeom prst="rect">
            <a:avLst/>
          </a:prstGeom>
          <a:noFill/>
        </p:spPr>
        <p:txBody>
          <a:bodyPr wrap="none" rtlCol="0">
            <a:spAutoFit/>
          </a:bodyPr>
          <a:lstStyle/>
          <a:p>
            <a:r>
              <a:rPr lang="en-US" dirty="0" smtClean="0"/>
              <a:t>Additional details can be found in the Appendix</a:t>
            </a:r>
            <a:endParaRPr lang="en-US" dirty="0"/>
          </a:p>
        </p:txBody>
      </p:sp>
    </p:spTree>
    <p:extLst>
      <p:ext uri="{BB962C8B-B14F-4D97-AF65-F5344CB8AC3E}">
        <p14:creationId xmlns:p14="http://schemas.microsoft.com/office/powerpoint/2010/main" val="411518942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For the Next Time</a:t>
            </a:r>
            <a:endParaRPr lang="en-US" dirty="0"/>
          </a:p>
        </p:txBody>
      </p:sp>
      <p:sp>
        <p:nvSpPr>
          <p:cNvPr id="3" name="Content Placeholder 2"/>
          <p:cNvSpPr>
            <a:spLocks noGrp="1"/>
          </p:cNvSpPr>
          <p:nvPr>
            <p:ph idx="1"/>
          </p:nvPr>
        </p:nvSpPr>
        <p:spPr/>
        <p:txBody>
          <a:bodyPr/>
          <a:lstStyle/>
          <a:p>
            <a:r>
              <a:rPr lang="en-US" dirty="0" smtClean="0"/>
              <a:t>Improve </a:t>
            </a:r>
            <a:r>
              <a:rPr lang="en-US" dirty="0"/>
              <a:t>feature analysis and model </a:t>
            </a:r>
            <a:r>
              <a:rPr lang="en-US" dirty="0" smtClean="0"/>
              <a:t>diagnostics</a:t>
            </a:r>
          </a:p>
          <a:p>
            <a:r>
              <a:rPr lang="en-US" dirty="0" smtClean="0"/>
              <a:t>Avoid tunnel vision in trying to improve a base learner performance, “Learn when to let go.”</a:t>
            </a:r>
          </a:p>
          <a:p>
            <a:r>
              <a:rPr lang="en-US" dirty="0" smtClean="0"/>
              <a:t>Establish meta model structure earlier in the process</a:t>
            </a:r>
          </a:p>
          <a:p>
            <a:r>
              <a:rPr lang="en-US" dirty="0" smtClean="0"/>
              <a:t>Add neural network model to my toolkit</a:t>
            </a:r>
          </a:p>
          <a:p>
            <a:r>
              <a:rPr lang="en-US" dirty="0" smtClean="0"/>
              <a:t>Add Python machine learning packages to my toolkit</a:t>
            </a:r>
          </a:p>
          <a:p>
            <a:r>
              <a:rPr lang="en-US" dirty="0" smtClean="0"/>
              <a:t>Research algorithms (T-SNE, Sofia) cited by the 1</a:t>
            </a:r>
            <a:r>
              <a:rPr lang="en-US" baseline="30000" dirty="0" smtClean="0"/>
              <a:t>st</a:t>
            </a:r>
            <a:r>
              <a:rPr lang="en-US" dirty="0" smtClean="0"/>
              <a:t> place team.</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36</a:t>
            </a:fld>
            <a:endParaRPr lang="en-US" dirty="0"/>
          </a:p>
        </p:txBody>
      </p:sp>
    </p:spTree>
    <p:extLst>
      <p:ext uri="{BB962C8B-B14F-4D97-AF65-F5344CB8AC3E}">
        <p14:creationId xmlns:p14="http://schemas.microsoft.com/office/powerpoint/2010/main" val="38840519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Appendix</a:t>
            </a:r>
            <a:endParaRPr lang="en-US" dirty="0"/>
          </a:p>
        </p:txBody>
      </p:sp>
      <p:sp>
        <p:nvSpPr>
          <p:cNvPr id="5" name="Text Placeholder 4"/>
          <p:cNvSpPr>
            <a:spLocks noGrp="1"/>
          </p:cNvSpPr>
          <p:nvPr>
            <p:ph type="body" idx="1"/>
          </p:nvPr>
        </p:nvSpPr>
        <p:spPr/>
        <p:txBody>
          <a:bodyPr/>
          <a:lstStyle/>
          <a:p>
            <a:endParaRPr lang="en-US" dirty="0"/>
          </a:p>
        </p:txBody>
      </p:sp>
      <p:sp>
        <p:nvSpPr>
          <p:cNvPr id="2" name="Slide Number Placeholder 1"/>
          <p:cNvSpPr>
            <a:spLocks noGrp="1"/>
          </p:cNvSpPr>
          <p:nvPr>
            <p:ph type="sldNum" sz="quarter" idx="12"/>
          </p:nvPr>
        </p:nvSpPr>
        <p:spPr/>
        <p:txBody>
          <a:bodyPr/>
          <a:lstStyle/>
          <a:p>
            <a:fld id="{38662566-64BC-4E1D-84CB-5D6AF5297F7C}" type="slidenum">
              <a:rPr lang="en-US" smtClean="0"/>
              <a:t>37</a:t>
            </a:fld>
            <a:endParaRPr lang="en-US" dirty="0"/>
          </a:p>
        </p:txBody>
      </p:sp>
    </p:spTree>
    <p:extLst>
      <p:ext uri="{BB962C8B-B14F-4D97-AF65-F5344CB8AC3E}">
        <p14:creationId xmlns:p14="http://schemas.microsoft.com/office/powerpoint/2010/main" val="336517901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 Packages Used in the Competition</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65965834"/>
              </p:ext>
            </p:extLst>
          </p:nvPr>
        </p:nvGraphicFramePr>
        <p:xfrm>
          <a:off x="457200" y="1066800"/>
          <a:ext cx="8229600" cy="2763520"/>
        </p:xfrm>
        <a:graphic>
          <a:graphicData uri="http://schemas.openxmlformats.org/drawingml/2006/table">
            <a:tbl>
              <a:tblPr firstRow="1" bandRow="1">
                <a:tableStyleId>{5C22544A-7EE6-4342-B048-85BDC9FD1C3A}</a:tableStyleId>
              </a:tblPr>
              <a:tblGrid>
                <a:gridCol w="2438400"/>
                <a:gridCol w="5791200"/>
              </a:tblGrid>
              <a:tr h="370840">
                <a:tc>
                  <a:txBody>
                    <a:bodyPr/>
                    <a:lstStyle/>
                    <a:p>
                      <a:r>
                        <a:rPr lang="en-US" dirty="0" smtClean="0"/>
                        <a:t>Purpose</a:t>
                      </a:r>
                      <a:endParaRPr lang="en-US" dirty="0"/>
                    </a:p>
                  </a:txBody>
                  <a:tcPr/>
                </a:tc>
                <a:tc>
                  <a:txBody>
                    <a:bodyPr/>
                    <a:lstStyle/>
                    <a:p>
                      <a:r>
                        <a:rPr lang="en-US" dirty="0" smtClean="0"/>
                        <a:t>R</a:t>
                      </a:r>
                      <a:r>
                        <a:rPr lang="en-US" baseline="0" dirty="0" smtClean="0"/>
                        <a:t> Packages</a:t>
                      </a:r>
                      <a:endParaRPr lang="en-US" dirty="0"/>
                    </a:p>
                  </a:txBody>
                  <a:tcPr/>
                </a:tc>
              </a:tr>
              <a:tr h="370840">
                <a:tc>
                  <a:txBody>
                    <a:bodyPr/>
                    <a:lstStyle/>
                    <a:p>
                      <a:r>
                        <a:rPr lang="en-US" dirty="0" smtClean="0"/>
                        <a:t>Data Manipulation</a:t>
                      </a:r>
                      <a:endParaRPr lang="en-US" dirty="0"/>
                    </a:p>
                  </a:txBody>
                  <a:tcPr/>
                </a:tc>
                <a:tc>
                  <a:txBody>
                    <a:bodyPr/>
                    <a:lstStyle/>
                    <a:p>
                      <a:r>
                        <a:rPr lang="en-US" dirty="0" err="1" smtClean="0"/>
                        <a:t>plyr</a:t>
                      </a:r>
                      <a:r>
                        <a:rPr lang="en-US" dirty="0" smtClean="0"/>
                        <a:t>, </a:t>
                      </a:r>
                      <a:r>
                        <a:rPr lang="en-US" dirty="0" err="1" smtClean="0"/>
                        <a:t>ddplyr</a:t>
                      </a:r>
                      <a:r>
                        <a:rPr lang="en-US" dirty="0" smtClean="0"/>
                        <a:t>, </a:t>
                      </a:r>
                      <a:r>
                        <a:rPr lang="en-US" dirty="0" err="1" smtClean="0"/>
                        <a:t>tidyr</a:t>
                      </a:r>
                      <a:endParaRPr lang="en-US" dirty="0"/>
                    </a:p>
                  </a:txBody>
                  <a:tcPr/>
                </a:tc>
              </a:tr>
              <a:tr h="370840">
                <a:tc>
                  <a:txBody>
                    <a:bodyPr/>
                    <a:lstStyle/>
                    <a:p>
                      <a:r>
                        <a:rPr lang="en-US" dirty="0" smtClean="0"/>
                        <a:t>Visualization</a:t>
                      </a:r>
                      <a:endParaRPr lang="en-US" dirty="0"/>
                    </a:p>
                  </a:txBody>
                  <a:tcPr/>
                </a:tc>
                <a:tc>
                  <a:txBody>
                    <a:bodyPr/>
                    <a:lstStyle/>
                    <a:p>
                      <a:r>
                        <a:rPr lang="en-US" dirty="0" smtClean="0"/>
                        <a:t>ggplot2</a:t>
                      </a:r>
                      <a:endParaRPr lang="en-US" dirty="0"/>
                    </a:p>
                  </a:txBody>
                  <a:tcPr/>
                </a:tc>
              </a:tr>
              <a:tr h="370840">
                <a:tc>
                  <a:txBody>
                    <a:bodyPr/>
                    <a:lstStyle/>
                    <a:p>
                      <a:r>
                        <a:rPr lang="en-US" dirty="0" smtClean="0"/>
                        <a:t>Model</a:t>
                      </a:r>
                      <a:r>
                        <a:rPr lang="en-US" baseline="0" dirty="0" smtClean="0"/>
                        <a:t> Training and Testing</a:t>
                      </a:r>
                      <a:endParaRPr lang="en-US" dirty="0"/>
                    </a:p>
                  </a:txBody>
                  <a:tcPr/>
                </a:tc>
                <a:tc>
                  <a:txBody>
                    <a:bodyPr/>
                    <a:lstStyle/>
                    <a:p>
                      <a:r>
                        <a:rPr lang="en-US" dirty="0" smtClean="0"/>
                        <a:t>caret, gbm, randomForest, </a:t>
                      </a:r>
                      <a:r>
                        <a:rPr lang="en-US" dirty="0" err="1" smtClean="0"/>
                        <a:t>kernlab</a:t>
                      </a:r>
                      <a:r>
                        <a:rPr lang="en-US" baseline="0" dirty="0" smtClean="0"/>
                        <a:t>, </a:t>
                      </a:r>
                      <a:r>
                        <a:rPr lang="en-US" baseline="0" dirty="0" err="1" smtClean="0"/>
                        <a:t>caretEnsemble</a:t>
                      </a:r>
                      <a:r>
                        <a:rPr lang="en-US" baseline="0" dirty="0" smtClean="0"/>
                        <a:t>, </a:t>
                      </a:r>
                      <a:r>
                        <a:rPr lang="en-US" baseline="0" dirty="0" err="1" smtClean="0"/>
                        <a:t>adabag</a:t>
                      </a:r>
                      <a:r>
                        <a:rPr lang="en-US" baseline="0" dirty="0" smtClean="0"/>
                        <a:t>, </a:t>
                      </a:r>
                      <a:r>
                        <a:rPr lang="en-US" baseline="0" dirty="0" err="1" smtClean="0"/>
                        <a:t>pROC</a:t>
                      </a:r>
                      <a:r>
                        <a:rPr lang="en-US" baseline="0" dirty="0" smtClean="0"/>
                        <a:t>, </a:t>
                      </a:r>
                      <a:r>
                        <a:rPr lang="en-US" baseline="0" dirty="0" err="1" smtClean="0"/>
                        <a:t>klaR</a:t>
                      </a:r>
                      <a:r>
                        <a:rPr lang="en-US" baseline="0" dirty="0" smtClean="0"/>
                        <a:t>, </a:t>
                      </a:r>
                      <a:r>
                        <a:rPr lang="en-US" baseline="0" dirty="0" err="1" smtClean="0"/>
                        <a:t>caTools</a:t>
                      </a:r>
                      <a:r>
                        <a:rPr lang="en-US" baseline="0" dirty="0" smtClean="0"/>
                        <a:t>, C50, </a:t>
                      </a:r>
                      <a:r>
                        <a:rPr lang="en-US" baseline="0" dirty="0" err="1" smtClean="0"/>
                        <a:t>ipred</a:t>
                      </a:r>
                      <a:endParaRPr lang="en-US" dirty="0"/>
                    </a:p>
                  </a:txBody>
                  <a:tcPr/>
                </a:tc>
              </a:tr>
              <a:tr h="370840">
                <a:tc>
                  <a:txBody>
                    <a:bodyPr/>
                    <a:lstStyle/>
                    <a:p>
                      <a:r>
                        <a:rPr lang="en-US" dirty="0" smtClean="0"/>
                        <a:t>Constrained</a:t>
                      </a:r>
                      <a:r>
                        <a:rPr lang="en-US" baseline="0" dirty="0" smtClean="0"/>
                        <a:t> non-linear optimization</a:t>
                      </a:r>
                      <a:endParaRPr lang="en-US" dirty="0"/>
                    </a:p>
                  </a:txBody>
                  <a:tcPr/>
                </a:tc>
                <a:tc>
                  <a:txBody>
                    <a:bodyPr/>
                    <a:lstStyle/>
                    <a:p>
                      <a:r>
                        <a:rPr lang="en-US" dirty="0" err="1" smtClean="0"/>
                        <a:t>alabama</a:t>
                      </a:r>
                      <a:endParaRPr lang="en-US" dirty="0"/>
                    </a:p>
                  </a:txBody>
                  <a:tcPr/>
                </a:tc>
              </a:tr>
              <a:tr h="370840">
                <a:tc>
                  <a:txBody>
                    <a:bodyPr/>
                    <a:lstStyle/>
                    <a:p>
                      <a:r>
                        <a:rPr lang="en-US" dirty="0" smtClean="0"/>
                        <a:t>Parallel Computation</a:t>
                      </a:r>
                      <a:endParaRPr lang="en-US" dirty="0"/>
                    </a:p>
                  </a:txBody>
                  <a:tcPr/>
                </a:tc>
                <a:tc>
                  <a:txBody>
                    <a:bodyPr/>
                    <a:lstStyle/>
                    <a:p>
                      <a:r>
                        <a:rPr lang="en-US" dirty="0" err="1" smtClean="0"/>
                        <a:t>doMC</a:t>
                      </a:r>
                      <a:r>
                        <a:rPr lang="en-US" dirty="0" smtClean="0"/>
                        <a:t>, </a:t>
                      </a:r>
                      <a:r>
                        <a:rPr lang="en-US" dirty="0" err="1" smtClean="0"/>
                        <a:t>doSnow</a:t>
                      </a:r>
                      <a:r>
                        <a:rPr lang="en-US" dirty="0" smtClean="0"/>
                        <a:t>, parallel, </a:t>
                      </a:r>
                      <a:r>
                        <a:rPr lang="en-US" dirty="0" err="1" smtClean="0"/>
                        <a:t>foreach</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38662566-64BC-4E1D-84CB-5D6AF5297F7C}" type="slidenum">
              <a:rPr lang="en-US" smtClean="0"/>
              <a:t>38</a:t>
            </a:fld>
            <a:endParaRPr lang="en-US"/>
          </a:p>
        </p:txBody>
      </p:sp>
    </p:spTree>
    <p:extLst>
      <p:ext uri="{BB962C8B-B14F-4D97-AF65-F5344CB8AC3E}">
        <p14:creationId xmlns:p14="http://schemas.microsoft.com/office/powerpoint/2010/main" val="292467572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Top 20 Variable Importance for Model rf2</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39</a:t>
            </a:fld>
            <a:endParaRPr lang="en-US"/>
          </a:p>
        </p:txBody>
      </p:sp>
      <p:pic>
        <p:nvPicPr>
          <p:cNvPr id="3" name="Picture 2" descr="varImp_rf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838200"/>
            <a:ext cx="7542761" cy="5829300"/>
          </a:xfrm>
          <a:prstGeom prst="rect">
            <a:avLst/>
          </a:prstGeom>
        </p:spPr>
      </p:pic>
    </p:spTree>
    <p:extLst>
      <p:ext uri="{BB962C8B-B14F-4D97-AF65-F5344CB8AC3E}">
        <p14:creationId xmlns:p14="http://schemas.microsoft.com/office/powerpoint/2010/main" val="22441400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Kaggle</a:t>
            </a:r>
            <a:r>
              <a:rPr lang="en-US" dirty="0"/>
              <a:t> </a:t>
            </a:r>
            <a:r>
              <a:rPr lang="en-US" dirty="0" smtClean="0"/>
              <a:t>Competition Mechanics (Basics)</a:t>
            </a:r>
            <a:endParaRPr lang="en-US" dirty="0"/>
          </a:p>
        </p:txBody>
      </p:sp>
      <p:sp>
        <p:nvSpPr>
          <p:cNvPr id="6" name="Content Placeholder 5"/>
          <p:cNvSpPr>
            <a:spLocks noGrp="1"/>
          </p:cNvSpPr>
          <p:nvPr>
            <p:ph idx="1"/>
          </p:nvPr>
        </p:nvSpPr>
        <p:spPr/>
        <p:txBody>
          <a:bodyPr>
            <a:noAutofit/>
          </a:bodyPr>
          <a:lstStyle/>
          <a:p>
            <a:r>
              <a:rPr lang="en-US" sz="1800" dirty="0" smtClean="0"/>
              <a:t>A company provides Kaggle with data and a business problem.</a:t>
            </a:r>
          </a:p>
          <a:p>
            <a:r>
              <a:rPr lang="en-US" sz="1800" dirty="0" smtClean="0"/>
              <a:t>Kaggle turns the business problem into a predictive analytics challenge, prepares the data into a training data set and test data set and runs the competition.</a:t>
            </a:r>
          </a:p>
          <a:p>
            <a:r>
              <a:rPr lang="en-US" sz="1800" dirty="0" smtClean="0"/>
              <a:t>Competitors, from around the world, obtain the data, develop predictive models using the training data set and submits to Kaggle predictions using the test data set</a:t>
            </a:r>
            <a:r>
              <a:rPr lang="en-US" sz="1800" dirty="0"/>
              <a:t>. To avoid gaming the system and/or overwhelming </a:t>
            </a:r>
            <a:r>
              <a:rPr lang="en-US" sz="1800" dirty="0" err="1"/>
              <a:t>Kaggle’s</a:t>
            </a:r>
            <a:r>
              <a:rPr lang="en-US" sz="1800" dirty="0"/>
              <a:t> servers, competitors are limited to the number of submissions allowed in a 24-hour period</a:t>
            </a:r>
            <a:r>
              <a:rPr lang="en-US" sz="1800" dirty="0" smtClean="0"/>
              <a:t>.</a:t>
            </a:r>
          </a:p>
          <a:p>
            <a:r>
              <a:rPr lang="en-US" sz="1800" dirty="0" smtClean="0"/>
              <a:t>Competitors’ models are evaluated using a performance metric, i.e., RMSE, MAE, AUC, etc., on the models’ predictions.</a:t>
            </a:r>
          </a:p>
          <a:p>
            <a:r>
              <a:rPr lang="en-US" sz="1800" dirty="0" smtClean="0"/>
              <a:t>During competition period (typically 60 to 90 days), competitors are ranked according to the performance metric on a subset of the test data (e.g., 30%).</a:t>
            </a:r>
          </a:p>
          <a:p>
            <a:r>
              <a:rPr lang="en-US" sz="1800" dirty="0" smtClean="0"/>
              <a:t>At the end of the competition period, the competitors are ranked by the performance metric on the remaining portion of the test data set (e.g., 70%).  This is the final position for each team and is used to determine prize allocation.</a:t>
            </a:r>
          </a:p>
          <a:p>
            <a:r>
              <a:rPr lang="en-US" sz="1800" dirty="0"/>
              <a:t>H</a:t>
            </a:r>
            <a:r>
              <a:rPr lang="en-US" sz="1800" dirty="0" smtClean="0"/>
              <a:t>ighest ranked competitors (usually top 3) are awarded prizes, e.g., cash prize.</a:t>
            </a:r>
          </a:p>
          <a:p>
            <a:r>
              <a:rPr lang="en-US" sz="1800" dirty="0" smtClean="0"/>
              <a:t>Sponsoring company obtains rights to the winning models.</a:t>
            </a:r>
          </a:p>
        </p:txBody>
      </p:sp>
      <p:sp>
        <p:nvSpPr>
          <p:cNvPr id="2" name="Slide Number Placeholder 1"/>
          <p:cNvSpPr>
            <a:spLocks noGrp="1"/>
          </p:cNvSpPr>
          <p:nvPr>
            <p:ph type="sldNum" sz="quarter" idx="12"/>
          </p:nvPr>
        </p:nvSpPr>
        <p:spPr/>
        <p:txBody>
          <a:bodyPr/>
          <a:lstStyle/>
          <a:p>
            <a:fld id="{38662566-64BC-4E1D-84CB-5D6AF5297F7C}" type="slidenum">
              <a:rPr lang="en-US" smtClean="0"/>
              <a:t>4</a:t>
            </a:fld>
            <a:endParaRPr lang="en-US" dirty="0"/>
          </a:p>
        </p:txBody>
      </p:sp>
    </p:spTree>
    <p:extLst>
      <p:ext uri="{BB962C8B-B14F-4D97-AF65-F5344CB8AC3E}">
        <p14:creationId xmlns:p14="http://schemas.microsoft.com/office/powerpoint/2010/main" val="131015700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20 Variable Importance for Model gbm2</a:t>
            </a: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40</a:t>
            </a:fld>
            <a:endParaRPr lang="en-US"/>
          </a:p>
        </p:txBody>
      </p:sp>
      <p:pic>
        <p:nvPicPr>
          <p:cNvPr id="4" name="Picture 3" descr="varImp_gbm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 y="914400"/>
            <a:ext cx="8503920" cy="5504356"/>
          </a:xfrm>
          <a:prstGeom prst="rect">
            <a:avLst/>
          </a:prstGeom>
        </p:spPr>
      </p:pic>
    </p:spTree>
    <p:extLst>
      <p:ext uri="{BB962C8B-B14F-4D97-AF65-F5344CB8AC3E}">
        <p14:creationId xmlns:p14="http://schemas.microsoft.com/office/powerpoint/2010/main" val="82977805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20 Variable Importance for Model gbm4</a:t>
            </a: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41</a:t>
            </a:fld>
            <a:endParaRPr lang="en-US"/>
          </a:p>
        </p:txBody>
      </p:sp>
      <p:pic>
        <p:nvPicPr>
          <p:cNvPr id="4" name="Picture 3" descr="varImp_gbm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 y="914400"/>
            <a:ext cx="8503920" cy="5504356"/>
          </a:xfrm>
          <a:prstGeom prst="rect">
            <a:avLst/>
          </a:prstGeom>
        </p:spPr>
      </p:pic>
    </p:spTree>
    <p:extLst>
      <p:ext uri="{BB962C8B-B14F-4D97-AF65-F5344CB8AC3E}">
        <p14:creationId xmlns:p14="http://schemas.microsoft.com/office/powerpoint/2010/main" val="27669297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Multi-class </a:t>
            </a:r>
            <a:r>
              <a:rPr lang="en-US" b="1" dirty="0" err="1" smtClean="0"/>
              <a:t>gbm</a:t>
            </a:r>
            <a:r>
              <a:rPr lang="en-US" dirty="0" smtClean="0"/>
              <a:t> Bug</a:t>
            </a:r>
            <a:endParaRPr lang="en-US" b="1" dirty="0"/>
          </a:p>
        </p:txBody>
      </p:sp>
      <p:sp>
        <p:nvSpPr>
          <p:cNvPr id="3" name="Content Placeholder 2"/>
          <p:cNvSpPr>
            <a:spLocks noGrp="1"/>
          </p:cNvSpPr>
          <p:nvPr>
            <p:ph idx="1"/>
          </p:nvPr>
        </p:nvSpPr>
        <p:spPr/>
        <p:txBody>
          <a:bodyPr>
            <a:normAutofit/>
          </a:bodyPr>
          <a:lstStyle/>
          <a:p>
            <a:r>
              <a:rPr lang="en-US" sz="2400" dirty="0" smtClean="0"/>
              <a:t>Encountered a bug, </a:t>
            </a:r>
            <a:r>
              <a:rPr lang="en-US" sz="2400" dirty="0" err="1" smtClean="0"/>
              <a:t>NaN</a:t>
            </a:r>
            <a:r>
              <a:rPr lang="en-US" sz="2400" dirty="0" smtClean="0"/>
              <a:t> error, in using </a:t>
            </a:r>
            <a:r>
              <a:rPr lang="en-US" sz="2400" b="1" dirty="0" err="1" smtClean="0"/>
              <a:t>gbm</a:t>
            </a:r>
            <a:r>
              <a:rPr lang="en-US" sz="2400" dirty="0" smtClean="0"/>
              <a:t> with parameter </a:t>
            </a:r>
            <a:r>
              <a:rPr lang="en-US" sz="2400" b="1" dirty="0" smtClean="0"/>
              <a:t>distribution=“multinomial”.</a:t>
            </a:r>
            <a:r>
              <a:rPr lang="en-US" sz="2400" dirty="0" smtClean="0"/>
              <a:t>  </a:t>
            </a:r>
          </a:p>
          <a:p>
            <a:pPr lvl="1"/>
            <a:r>
              <a:rPr lang="en-US" sz="2000" dirty="0" smtClean="0"/>
              <a:t>Bug report:  https</a:t>
            </a:r>
            <a:r>
              <a:rPr lang="en-US" sz="2000" dirty="0"/>
              <a:t>://</a:t>
            </a:r>
            <a:r>
              <a:rPr lang="en-US" sz="2000" dirty="0" err="1"/>
              <a:t>github.com</a:t>
            </a:r>
            <a:r>
              <a:rPr lang="en-US" sz="2000" dirty="0"/>
              <a:t>/</a:t>
            </a:r>
            <a:r>
              <a:rPr lang="en-US" sz="2000" dirty="0" err="1"/>
              <a:t>gbm</a:t>
            </a:r>
            <a:r>
              <a:rPr lang="en-US" sz="2000" dirty="0"/>
              <a:t>-developers/</a:t>
            </a:r>
            <a:r>
              <a:rPr lang="en-US" sz="2000" dirty="0" err="1"/>
              <a:t>gbm</a:t>
            </a:r>
            <a:r>
              <a:rPr lang="en-US" sz="2000" dirty="0"/>
              <a:t>/issues/29</a:t>
            </a:r>
          </a:p>
        </p:txBody>
      </p:sp>
      <p:sp>
        <p:nvSpPr>
          <p:cNvPr id="4" name="Slide Number Placeholder 3"/>
          <p:cNvSpPr>
            <a:spLocks noGrp="1"/>
          </p:cNvSpPr>
          <p:nvPr>
            <p:ph type="sldNum" sz="quarter" idx="12"/>
          </p:nvPr>
        </p:nvSpPr>
        <p:spPr/>
        <p:txBody>
          <a:bodyPr/>
          <a:lstStyle/>
          <a:p>
            <a:fld id="{38662566-64BC-4E1D-84CB-5D6AF5297F7C}" type="slidenum">
              <a:rPr lang="en-US" smtClean="0"/>
              <a:t>42</a:t>
            </a:fld>
            <a:endParaRPr lang="en-US"/>
          </a:p>
        </p:txBody>
      </p:sp>
      <p:pic>
        <p:nvPicPr>
          <p:cNvPr id="5" name="Picture 4"/>
          <p:cNvPicPr>
            <a:picLocks noChangeAspect="1"/>
          </p:cNvPicPr>
          <p:nvPr/>
        </p:nvPicPr>
        <p:blipFill>
          <a:blip r:embed="rId3"/>
          <a:stretch>
            <a:fillRect/>
          </a:stretch>
        </p:blipFill>
        <p:spPr>
          <a:xfrm>
            <a:off x="2133600" y="2387600"/>
            <a:ext cx="4592320" cy="4165600"/>
          </a:xfrm>
          <a:prstGeom prst="rect">
            <a:avLst/>
          </a:prstGeom>
        </p:spPr>
      </p:pic>
    </p:spTree>
    <p:extLst>
      <p:ext uri="{BB962C8B-B14F-4D97-AF65-F5344CB8AC3E}">
        <p14:creationId xmlns:p14="http://schemas.microsoft.com/office/powerpoint/2010/main" val="33619696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Winning Model</a:t>
            </a:r>
          </a:p>
        </p:txBody>
      </p:sp>
      <p:sp>
        <p:nvSpPr>
          <p:cNvPr id="3" name="Content Placeholder 2"/>
          <p:cNvSpPr>
            <a:spLocks noGrp="1"/>
          </p:cNvSpPr>
          <p:nvPr>
            <p:ph idx="1"/>
          </p:nvPr>
        </p:nvSpPr>
        <p:spPr>
          <a:xfrm>
            <a:off x="457200" y="1066800"/>
            <a:ext cx="8229600" cy="5334000"/>
          </a:xfrm>
        </p:spPr>
        <p:txBody>
          <a:bodyPr>
            <a:noAutofit/>
          </a:bodyPr>
          <a:lstStyle/>
          <a:p>
            <a:pPr marL="0" indent="0">
              <a:buNone/>
            </a:pPr>
            <a:r>
              <a:rPr lang="en-US" sz="1800" dirty="0" smtClean="0"/>
              <a:t>Content for this slide and the next three were taken directly from the winning team’s blog posting: </a:t>
            </a:r>
          </a:p>
          <a:p>
            <a:pPr marL="0" indent="0">
              <a:buNone/>
            </a:pPr>
            <a:r>
              <a:rPr lang="en-US" sz="1600" dirty="0">
                <a:hlinkClick r:id="rId3"/>
              </a:rPr>
              <a:t>https://</a:t>
            </a:r>
            <a:r>
              <a:rPr lang="en-US" sz="1600" dirty="0" smtClean="0">
                <a:hlinkClick r:id="rId3"/>
              </a:rPr>
              <a:t>www.kaggle.com/c/otto-group-product-classification-challenge/forums/t/14335/1st-place-winner-solution-gilberto-titericz-stanislav-semenov</a:t>
            </a:r>
            <a:endParaRPr lang="en-US" sz="1600" dirty="0" smtClean="0"/>
          </a:p>
          <a:p>
            <a:r>
              <a:rPr lang="en-US" sz="1800" dirty="0" smtClean="0"/>
              <a:t>Model 1: </a:t>
            </a:r>
            <a:r>
              <a:rPr lang="en-US" sz="1800" dirty="0" err="1" smtClean="0"/>
              <a:t>RandomForest</a:t>
            </a:r>
            <a:r>
              <a:rPr lang="en-US" sz="1800" dirty="0" smtClean="0"/>
              <a:t>(R). Dataset: X</a:t>
            </a:r>
          </a:p>
          <a:p>
            <a:r>
              <a:rPr lang="en-US" sz="1800" dirty="0" smtClean="0"/>
              <a:t>Model 2: Logistic Regression(</a:t>
            </a:r>
            <a:r>
              <a:rPr lang="en-US" sz="1800" dirty="0" err="1" smtClean="0"/>
              <a:t>scikit</a:t>
            </a:r>
            <a:r>
              <a:rPr lang="en-US" sz="1800" dirty="0" smtClean="0"/>
              <a:t>). Dataset: Log(X+1)</a:t>
            </a:r>
          </a:p>
          <a:p>
            <a:r>
              <a:rPr lang="en-US" sz="1800" dirty="0" smtClean="0"/>
              <a:t>Model 3: Extra Trees Classifier(</a:t>
            </a:r>
            <a:r>
              <a:rPr lang="en-US" sz="1800" dirty="0" err="1" smtClean="0"/>
              <a:t>scikit</a:t>
            </a:r>
            <a:r>
              <a:rPr lang="en-US" sz="1800" dirty="0" smtClean="0"/>
              <a:t>). Dataset: Log(X+1) (but could be raw)</a:t>
            </a:r>
          </a:p>
          <a:p>
            <a:r>
              <a:rPr lang="en-US" sz="1800" dirty="0" smtClean="0"/>
              <a:t>Model 4: </a:t>
            </a:r>
            <a:r>
              <a:rPr lang="en-US" sz="1800" dirty="0" err="1" smtClean="0"/>
              <a:t>KNeighborsClassifier</a:t>
            </a:r>
            <a:r>
              <a:rPr lang="en-US" sz="1800" dirty="0" smtClean="0"/>
              <a:t>(</a:t>
            </a:r>
            <a:r>
              <a:rPr lang="en-US" sz="1800" dirty="0" err="1" smtClean="0"/>
              <a:t>scikit</a:t>
            </a:r>
            <a:r>
              <a:rPr lang="en-US" sz="1800" dirty="0" smtClean="0"/>
              <a:t>). Dataset: Scale( Log(X+1) )</a:t>
            </a:r>
          </a:p>
          <a:p>
            <a:r>
              <a:rPr lang="en-US" sz="1800" dirty="0" smtClean="0"/>
              <a:t>Model 5: </a:t>
            </a:r>
            <a:r>
              <a:rPr lang="en-US" sz="1800" dirty="0" err="1" smtClean="0"/>
              <a:t>libfm</a:t>
            </a:r>
            <a:r>
              <a:rPr lang="en-US" sz="1800" dirty="0" smtClean="0"/>
              <a:t>. Dataset: Sparse(X). Each feature value is a unique level.</a:t>
            </a:r>
          </a:p>
          <a:p>
            <a:r>
              <a:rPr lang="en-US" sz="1800" dirty="0" smtClean="0"/>
              <a:t>Model 6: H2O NN. Bag of 10 runs. Dataset: </a:t>
            </a:r>
            <a:r>
              <a:rPr lang="en-US" sz="1800" dirty="0" err="1" smtClean="0"/>
              <a:t>sqrt</a:t>
            </a:r>
            <a:r>
              <a:rPr lang="en-US" sz="1800" dirty="0" smtClean="0"/>
              <a:t>( X + 3/8) </a:t>
            </a:r>
          </a:p>
          <a:p>
            <a:r>
              <a:rPr lang="en-US" sz="1800" dirty="0" smtClean="0"/>
              <a:t>Model 7: Multinomial Naive Bayes(</a:t>
            </a:r>
            <a:r>
              <a:rPr lang="en-US" sz="1800" dirty="0" err="1" smtClean="0"/>
              <a:t>scikit</a:t>
            </a:r>
            <a:r>
              <a:rPr lang="en-US" sz="1800" dirty="0" smtClean="0"/>
              <a:t>). Dataset: Log(X+1)</a:t>
            </a:r>
          </a:p>
          <a:p>
            <a:r>
              <a:rPr lang="en-US" sz="1800" dirty="0" smtClean="0"/>
              <a:t>Model 8: </a:t>
            </a:r>
            <a:r>
              <a:rPr lang="en-US" sz="1800" dirty="0" err="1" smtClean="0"/>
              <a:t>Lasagne</a:t>
            </a:r>
            <a:r>
              <a:rPr lang="en-US" sz="1800" dirty="0" smtClean="0"/>
              <a:t> NN(CPU). Bag of 2 NN runs. First with Dataset Scale( Log(X+1) ) and second with Dataset Scale( X )</a:t>
            </a:r>
          </a:p>
          <a:p>
            <a:r>
              <a:rPr lang="en-US" sz="1800" dirty="0" smtClean="0"/>
              <a:t>Model 9: </a:t>
            </a:r>
            <a:r>
              <a:rPr lang="en-US" sz="1800" dirty="0" err="1" smtClean="0"/>
              <a:t>Lasagne</a:t>
            </a:r>
            <a:r>
              <a:rPr lang="en-US" sz="1800" dirty="0" smtClean="0"/>
              <a:t> NN(CPU). Bag of 6 runs. Dataset: Scale( Log(X+1) )</a:t>
            </a:r>
          </a:p>
          <a:p>
            <a:r>
              <a:rPr lang="en-US" sz="1800" dirty="0" smtClean="0"/>
              <a:t>Model 10: T-</a:t>
            </a:r>
            <a:r>
              <a:rPr lang="en-US" sz="1800" dirty="0" err="1" smtClean="0"/>
              <a:t>sne</a:t>
            </a:r>
            <a:r>
              <a:rPr lang="en-US" sz="1800" dirty="0" smtClean="0"/>
              <a:t>. Dimension reduction to 3 dimensions. Also stacked 2 </a:t>
            </a:r>
            <a:r>
              <a:rPr lang="en-US" sz="1800" dirty="0" err="1" smtClean="0"/>
              <a:t>kmeans</a:t>
            </a:r>
            <a:r>
              <a:rPr lang="en-US" sz="1800" dirty="0" smtClean="0"/>
              <a:t> features using the T-</a:t>
            </a:r>
            <a:r>
              <a:rPr lang="en-US" sz="1800" dirty="0" err="1" smtClean="0"/>
              <a:t>sne</a:t>
            </a:r>
            <a:r>
              <a:rPr lang="en-US" sz="1800" dirty="0" smtClean="0"/>
              <a:t> 3 dimensions. Dataset: Log(X+1)</a:t>
            </a:r>
          </a:p>
          <a:p>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43</a:t>
            </a:fld>
            <a:endParaRPr lang="en-US"/>
          </a:p>
        </p:txBody>
      </p:sp>
    </p:spTree>
    <p:extLst>
      <p:ext uri="{BB962C8B-B14F-4D97-AF65-F5344CB8AC3E}">
        <p14:creationId xmlns:p14="http://schemas.microsoft.com/office/powerpoint/2010/main" val="36185072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Winning Model</a:t>
            </a:r>
          </a:p>
        </p:txBody>
      </p:sp>
      <p:sp>
        <p:nvSpPr>
          <p:cNvPr id="3" name="Content Placeholder 2"/>
          <p:cNvSpPr>
            <a:spLocks noGrp="1"/>
          </p:cNvSpPr>
          <p:nvPr>
            <p:ph idx="1"/>
          </p:nvPr>
        </p:nvSpPr>
        <p:spPr/>
        <p:txBody>
          <a:bodyPr>
            <a:noAutofit/>
          </a:bodyPr>
          <a:lstStyle/>
          <a:p>
            <a:r>
              <a:rPr lang="en-US" sz="1800" dirty="0" smtClean="0"/>
              <a:t>Model </a:t>
            </a:r>
            <a:r>
              <a:rPr lang="en-US" sz="1800" dirty="0"/>
              <a:t>11: Sofia(R). Dataset: one against all with </a:t>
            </a:r>
            <a:r>
              <a:rPr lang="en-US" sz="1800" dirty="0" err="1"/>
              <a:t>learner_type</a:t>
            </a:r>
            <a:r>
              <a:rPr lang="en-US" sz="1800" dirty="0"/>
              <a:t>="</a:t>
            </a:r>
            <a:r>
              <a:rPr lang="en-US" sz="1800" dirty="0" err="1"/>
              <a:t>logreg-pegasos</a:t>
            </a:r>
            <a:r>
              <a:rPr lang="en-US" sz="1800" dirty="0"/>
              <a:t>" and </a:t>
            </a:r>
            <a:r>
              <a:rPr lang="en-US" sz="1800" dirty="0" err="1"/>
              <a:t>loop_type</a:t>
            </a:r>
            <a:r>
              <a:rPr lang="en-US" sz="1800" dirty="0"/>
              <a:t>="balanced-stochastic". Dataset: Scale(X)</a:t>
            </a:r>
          </a:p>
          <a:p>
            <a:r>
              <a:rPr lang="en-US" sz="1800" dirty="0" smtClean="0"/>
              <a:t>Model </a:t>
            </a:r>
            <a:r>
              <a:rPr lang="en-US" sz="1800" dirty="0"/>
              <a:t>12: Sofia(R). </a:t>
            </a:r>
            <a:r>
              <a:rPr lang="en-US" sz="1800" dirty="0" err="1"/>
              <a:t>Trainned</a:t>
            </a:r>
            <a:r>
              <a:rPr lang="en-US" sz="1800" dirty="0"/>
              <a:t> one against all with </a:t>
            </a:r>
            <a:r>
              <a:rPr lang="en-US" sz="1800" dirty="0" err="1"/>
              <a:t>learner_type</a:t>
            </a:r>
            <a:r>
              <a:rPr lang="en-US" sz="1800" dirty="0"/>
              <a:t>="</a:t>
            </a:r>
            <a:r>
              <a:rPr lang="en-US" sz="1800" dirty="0" err="1"/>
              <a:t>logreg-pegasos</a:t>
            </a:r>
            <a:r>
              <a:rPr lang="en-US" sz="1800" dirty="0"/>
              <a:t>" and </a:t>
            </a:r>
            <a:r>
              <a:rPr lang="en-US" sz="1800" dirty="0" err="1"/>
              <a:t>loop_type</a:t>
            </a:r>
            <a:r>
              <a:rPr lang="en-US" sz="1800" dirty="0"/>
              <a:t>="balanced-stochastic". Dataset: Scale(X, T-</a:t>
            </a:r>
            <a:r>
              <a:rPr lang="en-US" sz="1800" dirty="0" err="1"/>
              <a:t>sne</a:t>
            </a:r>
            <a:r>
              <a:rPr lang="en-US" sz="1800" dirty="0"/>
              <a:t> Dimension, some 3 level interactions between 13 most important features based in </a:t>
            </a:r>
            <a:r>
              <a:rPr lang="en-US" sz="1800" dirty="0" err="1"/>
              <a:t>randomForest</a:t>
            </a:r>
            <a:r>
              <a:rPr lang="en-US" sz="1800" dirty="0"/>
              <a:t> importance )</a:t>
            </a:r>
          </a:p>
          <a:p>
            <a:r>
              <a:rPr lang="en-US" sz="1800" dirty="0" smtClean="0"/>
              <a:t>Model 13: Sofia(R). </a:t>
            </a:r>
            <a:r>
              <a:rPr lang="en-US" sz="1800" dirty="0" err="1" smtClean="0"/>
              <a:t>Trainned</a:t>
            </a:r>
            <a:r>
              <a:rPr lang="en-US" sz="1800" dirty="0" smtClean="0"/>
              <a:t> one against all with </a:t>
            </a:r>
            <a:r>
              <a:rPr lang="en-US" sz="1800" dirty="0" err="1" smtClean="0"/>
              <a:t>learner_type</a:t>
            </a:r>
            <a:r>
              <a:rPr lang="en-US" sz="1800" dirty="0" smtClean="0"/>
              <a:t>="</a:t>
            </a:r>
            <a:r>
              <a:rPr lang="en-US" sz="1800" dirty="0" err="1" smtClean="0"/>
              <a:t>logreg-pegasos</a:t>
            </a:r>
            <a:r>
              <a:rPr lang="en-US" sz="1800" dirty="0" smtClean="0"/>
              <a:t>" and </a:t>
            </a:r>
            <a:r>
              <a:rPr lang="en-US" sz="1800" dirty="0" err="1" smtClean="0"/>
              <a:t>loop_type</a:t>
            </a:r>
            <a:r>
              <a:rPr lang="en-US" sz="1800" dirty="0" smtClean="0"/>
              <a:t>="combined-roc". Dataset: Log(1+X, T-</a:t>
            </a:r>
            <a:r>
              <a:rPr lang="en-US" sz="1800" dirty="0" err="1" smtClean="0"/>
              <a:t>sne</a:t>
            </a:r>
            <a:r>
              <a:rPr lang="en-US" sz="1800" dirty="0" smtClean="0"/>
              <a:t> Dimension, some 3 level interactions between 13 most important features based in randomForest importance )</a:t>
            </a:r>
          </a:p>
          <a:p>
            <a:r>
              <a:rPr lang="en-US" sz="1800" dirty="0" smtClean="0"/>
              <a:t>Model 14: </a:t>
            </a:r>
            <a:r>
              <a:rPr lang="en-US" sz="1800" dirty="0" err="1" smtClean="0"/>
              <a:t>Xgboost</a:t>
            </a:r>
            <a:r>
              <a:rPr lang="en-US" sz="1800" dirty="0" smtClean="0"/>
              <a:t>(R). </a:t>
            </a:r>
            <a:r>
              <a:rPr lang="en-US" sz="1800" dirty="0" err="1" smtClean="0"/>
              <a:t>Trainned</a:t>
            </a:r>
            <a:r>
              <a:rPr lang="en-US" sz="1800" dirty="0" smtClean="0"/>
              <a:t> one against all. Dataset: (X, feature sum(zeros) by row ). Replaced zeros with NA. </a:t>
            </a:r>
          </a:p>
          <a:p>
            <a:r>
              <a:rPr lang="en-US" sz="1800" dirty="0" smtClean="0"/>
              <a:t>Model 15: </a:t>
            </a:r>
            <a:r>
              <a:rPr lang="en-US" sz="1800" dirty="0" err="1" smtClean="0"/>
              <a:t>Xgboost</a:t>
            </a:r>
            <a:r>
              <a:rPr lang="en-US" sz="1800" dirty="0" smtClean="0"/>
              <a:t>(R). </a:t>
            </a:r>
            <a:r>
              <a:rPr lang="en-US" sz="1800" dirty="0" err="1" smtClean="0"/>
              <a:t>Trainned</a:t>
            </a:r>
            <a:r>
              <a:rPr lang="en-US" sz="1800" dirty="0" smtClean="0"/>
              <a:t> Multiclass Soft-Prob. Dataset: (X, 7 </a:t>
            </a:r>
            <a:r>
              <a:rPr lang="en-US" sz="1800" dirty="0" err="1" smtClean="0"/>
              <a:t>Kmeans</a:t>
            </a:r>
            <a:r>
              <a:rPr lang="en-US" sz="1800" dirty="0" smtClean="0"/>
              <a:t> features with different number of clusters, </a:t>
            </a:r>
            <a:r>
              <a:rPr lang="en-US" sz="1800" dirty="0" err="1" smtClean="0"/>
              <a:t>rowSums</a:t>
            </a:r>
            <a:r>
              <a:rPr lang="en-US" sz="1800" dirty="0" smtClean="0"/>
              <a:t>(X==0), </a:t>
            </a:r>
            <a:r>
              <a:rPr lang="en-US" sz="1800" dirty="0" err="1" smtClean="0"/>
              <a:t>rowSums</a:t>
            </a:r>
            <a:r>
              <a:rPr lang="en-US" sz="1800" dirty="0" smtClean="0"/>
              <a:t>(Scale(X)&gt;0.5), </a:t>
            </a:r>
            <a:r>
              <a:rPr lang="en-US" sz="1800" dirty="0" err="1" smtClean="0"/>
              <a:t>rowSums</a:t>
            </a:r>
            <a:r>
              <a:rPr lang="en-US" sz="1800" dirty="0" smtClean="0"/>
              <a:t>(Scale(X)&lt; -0.5) )</a:t>
            </a:r>
          </a:p>
          <a:p>
            <a:r>
              <a:rPr lang="en-US" sz="1800" dirty="0" smtClean="0"/>
              <a:t>Model 16: </a:t>
            </a:r>
            <a:r>
              <a:rPr lang="en-US" sz="1800" dirty="0" err="1" smtClean="0"/>
              <a:t>Xgboost</a:t>
            </a:r>
            <a:r>
              <a:rPr lang="en-US" sz="1800" dirty="0" smtClean="0"/>
              <a:t>(R). </a:t>
            </a:r>
            <a:r>
              <a:rPr lang="en-US" sz="1800" dirty="0" err="1" smtClean="0"/>
              <a:t>Trainned</a:t>
            </a:r>
            <a:r>
              <a:rPr lang="en-US" sz="1800" dirty="0" smtClean="0"/>
              <a:t> Multiclass Soft-Prob. Dataset: (X, T-</a:t>
            </a:r>
            <a:r>
              <a:rPr lang="en-US" sz="1800" dirty="0" err="1" smtClean="0"/>
              <a:t>sne</a:t>
            </a:r>
            <a:r>
              <a:rPr lang="en-US" sz="1800" dirty="0" smtClean="0"/>
              <a:t> features, Some </a:t>
            </a:r>
            <a:r>
              <a:rPr lang="en-US" sz="1800" dirty="0" err="1" smtClean="0"/>
              <a:t>Kmeans</a:t>
            </a:r>
            <a:r>
              <a:rPr lang="en-US" sz="1800" dirty="0" smtClean="0"/>
              <a:t> clusters of X)</a:t>
            </a:r>
          </a:p>
          <a:p>
            <a:endParaRPr lang="en-US" sz="1800" dirty="0" smtClean="0"/>
          </a:p>
          <a:p>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44</a:t>
            </a:fld>
            <a:endParaRPr lang="en-US"/>
          </a:p>
        </p:txBody>
      </p:sp>
    </p:spTree>
    <p:extLst>
      <p:ext uri="{BB962C8B-B14F-4D97-AF65-F5344CB8AC3E}">
        <p14:creationId xmlns:p14="http://schemas.microsoft.com/office/powerpoint/2010/main" val="142431158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Winning Model</a:t>
            </a:r>
          </a:p>
        </p:txBody>
      </p:sp>
      <p:sp>
        <p:nvSpPr>
          <p:cNvPr id="3" name="Content Placeholder 2"/>
          <p:cNvSpPr>
            <a:spLocks noGrp="1"/>
          </p:cNvSpPr>
          <p:nvPr>
            <p:ph idx="1"/>
          </p:nvPr>
        </p:nvSpPr>
        <p:spPr/>
        <p:txBody>
          <a:bodyPr>
            <a:noAutofit/>
          </a:bodyPr>
          <a:lstStyle/>
          <a:p>
            <a:r>
              <a:rPr lang="en-US" sz="1800" dirty="0" smtClean="0"/>
              <a:t>Model </a:t>
            </a:r>
            <a:r>
              <a:rPr lang="en-US" sz="1800" dirty="0"/>
              <a:t>17: </a:t>
            </a:r>
            <a:r>
              <a:rPr lang="en-US" sz="1800" dirty="0" err="1"/>
              <a:t>Xgboost</a:t>
            </a:r>
            <a:r>
              <a:rPr lang="en-US" sz="1800" dirty="0"/>
              <a:t>(R): </a:t>
            </a:r>
            <a:r>
              <a:rPr lang="en-US" sz="1800" dirty="0" err="1"/>
              <a:t>Trainned</a:t>
            </a:r>
            <a:r>
              <a:rPr lang="en-US" sz="1800" dirty="0"/>
              <a:t> Multiclass Soft-Prob. Dataset: (X, T-</a:t>
            </a:r>
            <a:r>
              <a:rPr lang="en-US" sz="1800" dirty="0" err="1"/>
              <a:t>sne</a:t>
            </a:r>
            <a:r>
              <a:rPr lang="en-US" sz="1800" dirty="0"/>
              <a:t> features, Some </a:t>
            </a:r>
            <a:r>
              <a:rPr lang="en-US" sz="1800" dirty="0" err="1"/>
              <a:t>Kmeans</a:t>
            </a:r>
            <a:r>
              <a:rPr lang="en-US" sz="1800" dirty="0"/>
              <a:t> clusters of log(1+X) )</a:t>
            </a:r>
          </a:p>
          <a:p>
            <a:r>
              <a:rPr lang="en-US" sz="1800" dirty="0" smtClean="0"/>
              <a:t>Model </a:t>
            </a:r>
            <a:r>
              <a:rPr lang="en-US" sz="1800" dirty="0"/>
              <a:t>18: </a:t>
            </a:r>
            <a:r>
              <a:rPr lang="en-US" sz="1800" dirty="0" err="1"/>
              <a:t>Xgboost</a:t>
            </a:r>
            <a:r>
              <a:rPr lang="en-US" sz="1800" dirty="0"/>
              <a:t>(R): </a:t>
            </a:r>
            <a:r>
              <a:rPr lang="en-US" sz="1800" dirty="0" err="1"/>
              <a:t>Trainned</a:t>
            </a:r>
            <a:r>
              <a:rPr lang="en-US" sz="1800" dirty="0"/>
              <a:t> Multiclass Soft-Prob. Dataset: (X, T-</a:t>
            </a:r>
            <a:r>
              <a:rPr lang="en-US" sz="1800" dirty="0" err="1"/>
              <a:t>sne</a:t>
            </a:r>
            <a:r>
              <a:rPr lang="en-US" sz="1800" dirty="0"/>
              <a:t> features, Some </a:t>
            </a:r>
            <a:r>
              <a:rPr lang="en-US" sz="1800" dirty="0" err="1"/>
              <a:t>Kmeans</a:t>
            </a:r>
            <a:r>
              <a:rPr lang="en-US" sz="1800" dirty="0"/>
              <a:t> clusters of Scale(X) )</a:t>
            </a:r>
          </a:p>
          <a:p>
            <a:r>
              <a:rPr lang="en-US" sz="1800" dirty="0" smtClean="0"/>
              <a:t>Model </a:t>
            </a:r>
            <a:r>
              <a:rPr lang="en-US" sz="1800" dirty="0"/>
              <a:t>19: </a:t>
            </a:r>
            <a:r>
              <a:rPr lang="en-US" sz="1800" dirty="0" err="1"/>
              <a:t>Lasagne</a:t>
            </a:r>
            <a:r>
              <a:rPr lang="en-US" sz="1800" dirty="0"/>
              <a:t> NN(GPU). 2-Layer. Bag of 120 NN runs with different number of epochs.</a:t>
            </a:r>
          </a:p>
          <a:p>
            <a:r>
              <a:rPr lang="en-US" sz="1800" dirty="0" smtClean="0"/>
              <a:t>Model </a:t>
            </a:r>
            <a:r>
              <a:rPr lang="en-US" sz="1800" dirty="0"/>
              <a:t>20: </a:t>
            </a:r>
            <a:r>
              <a:rPr lang="en-US" sz="1800" dirty="0" err="1"/>
              <a:t>Lasagne</a:t>
            </a:r>
            <a:r>
              <a:rPr lang="en-US" sz="1800" dirty="0"/>
              <a:t> NN(GPU). 3-Layer. Bag of 120 NN runs with different number of epochs.</a:t>
            </a:r>
          </a:p>
          <a:p>
            <a:r>
              <a:rPr lang="en-US" sz="1800" dirty="0" smtClean="0"/>
              <a:t>Model </a:t>
            </a:r>
            <a:r>
              <a:rPr lang="en-US" sz="1800" dirty="0"/>
              <a:t>21: </a:t>
            </a:r>
            <a:r>
              <a:rPr lang="en-US" sz="1800" dirty="0" err="1"/>
              <a:t>XGboost</a:t>
            </a:r>
            <a:r>
              <a:rPr lang="en-US" sz="1800" dirty="0"/>
              <a:t>. Trained on raw features. Extremely bagged (30 times averaged</a:t>
            </a:r>
            <a:r>
              <a:rPr lang="en-US" sz="1800" dirty="0" smtClean="0"/>
              <a:t>).</a:t>
            </a:r>
          </a:p>
          <a:p>
            <a:r>
              <a:rPr lang="en-US" sz="1800" dirty="0" smtClean="0"/>
              <a:t>Model </a:t>
            </a:r>
            <a:r>
              <a:rPr lang="en-US" sz="1800" dirty="0"/>
              <a:t>22: KNN on features X + </a:t>
            </a:r>
            <a:r>
              <a:rPr lang="en-US" sz="1800" dirty="0" err="1"/>
              <a:t>int</a:t>
            </a:r>
            <a:r>
              <a:rPr lang="en-US" sz="1800" dirty="0"/>
              <a:t>(X == 0)</a:t>
            </a:r>
          </a:p>
          <a:p>
            <a:r>
              <a:rPr lang="en-US" sz="1800" dirty="0" smtClean="0"/>
              <a:t>Model </a:t>
            </a:r>
            <a:r>
              <a:rPr lang="en-US" sz="1800" dirty="0"/>
              <a:t>23: KNN on features X + </a:t>
            </a:r>
            <a:r>
              <a:rPr lang="en-US" sz="1800" dirty="0" err="1"/>
              <a:t>int</a:t>
            </a:r>
            <a:r>
              <a:rPr lang="en-US" sz="1800" dirty="0"/>
              <a:t>(X == 0) + log(X + 1)</a:t>
            </a:r>
          </a:p>
          <a:p>
            <a:r>
              <a:rPr lang="en-US" sz="1800" dirty="0" smtClean="0"/>
              <a:t>Model </a:t>
            </a:r>
            <a:r>
              <a:rPr lang="en-US" sz="1800" dirty="0"/>
              <a:t>24: KNN on raw with 2 </a:t>
            </a:r>
            <a:r>
              <a:rPr lang="en-US" sz="1800" dirty="0" err="1"/>
              <a:t>neighbours</a:t>
            </a:r>
            <a:endParaRPr lang="en-US" sz="1800" dirty="0" smtClean="0"/>
          </a:p>
          <a:p>
            <a:r>
              <a:rPr lang="en-US" sz="1800" dirty="0" smtClean="0"/>
              <a:t>Model </a:t>
            </a:r>
            <a:r>
              <a:rPr lang="en-US" sz="1800" dirty="0"/>
              <a:t>25: KNN on raw with 4 </a:t>
            </a:r>
            <a:r>
              <a:rPr lang="en-US" sz="1800" dirty="0" err="1"/>
              <a:t>neighbours</a:t>
            </a:r>
            <a:endParaRPr lang="en-US" sz="1800" dirty="0"/>
          </a:p>
          <a:p>
            <a:r>
              <a:rPr lang="en-US" sz="1800" dirty="0" smtClean="0"/>
              <a:t>Model </a:t>
            </a:r>
            <a:r>
              <a:rPr lang="en-US" sz="1800" dirty="0"/>
              <a:t>26: KNN on raw with 8 </a:t>
            </a:r>
            <a:r>
              <a:rPr lang="en-US" sz="1800" dirty="0" err="1" smtClean="0"/>
              <a:t>neighbours</a:t>
            </a:r>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45</a:t>
            </a:fld>
            <a:endParaRPr lang="en-US"/>
          </a:p>
        </p:txBody>
      </p:sp>
    </p:spTree>
    <p:extLst>
      <p:ext uri="{BB962C8B-B14F-4D97-AF65-F5344CB8AC3E}">
        <p14:creationId xmlns:p14="http://schemas.microsoft.com/office/powerpoint/2010/main" val="403857594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Winning </a:t>
            </a:r>
            <a:r>
              <a:rPr lang="en-US" dirty="0" smtClean="0"/>
              <a:t>Model</a:t>
            </a:r>
            <a:endParaRPr lang="en-US" dirty="0"/>
          </a:p>
        </p:txBody>
      </p:sp>
      <p:sp>
        <p:nvSpPr>
          <p:cNvPr id="3" name="Content Placeholder 2"/>
          <p:cNvSpPr>
            <a:spLocks noGrp="1"/>
          </p:cNvSpPr>
          <p:nvPr>
            <p:ph idx="1"/>
          </p:nvPr>
        </p:nvSpPr>
        <p:spPr/>
        <p:txBody>
          <a:bodyPr>
            <a:normAutofit lnSpcReduction="10000"/>
          </a:bodyPr>
          <a:lstStyle/>
          <a:p>
            <a:r>
              <a:rPr lang="en-US" sz="1800" dirty="0" smtClean="0"/>
              <a:t>Model </a:t>
            </a:r>
            <a:r>
              <a:rPr lang="en-US" sz="1800" dirty="0"/>
              <a:t>27: KNN on raw with 16 </a:t>
            </a:r>
            <a:r>
              <a:rPr lang="en-US" sz="1800" dirty="0" err="1"/>
              <a:t>neighbours</a:t>
            </a:r>
            <a:endParaRPr lang="en-US" sz="1800" dirty="0"/>
          </a:p>
          <a:p>
            <a:r>
              <a:rPr lang="en-US" sz="1800" dirty="0" smtClean="0"/>
              <a:t>Model </a:t>
            </a:r>
            <a:r>
              <a:rPr lang="en-US" sz="1800" dirty="0"/>
              <a:t>28: KNN on raw with 32 </a:t>
            </a:r>
            <a:r>
              <a:rPr lang="en-US" sz="1800" dirty="0" err="1"/>
              <a:t>neighbours</a:t>
            </a:r>
            <a:endParaRPr lang="en-US" sz="1800" dirty="0"/>
          </a:p>
          <a:p>
            <a:r>
              <a:rPr lang="en-US" sz="1800" dirty="0" smtClean="0"/>
              <a:t>Model </a:t>
            </a:r>
            <a:r>
              <a:rPr lang="en-US" sz="1800" dirty="0"/>
              <a:t>29: KNN on raw with 64 </a:t>
            </a:r>
            <a:r>
              <a:rPr lang="en-US" sz="1800" dirty="0" err="1"/>
              <a:t>neighbours</a:t>
            </a:r>
            <a:endParaRPr lang="en-US" sz="1800" dirty="0"/>
          </a:p>
          <a:p>
            <a:r>
              <a:rPr lang="en-US" sz="1800" dirty="0" smtClean="0"/>
              <a:t>Model </a:t>
            </a:r>
            <a:r>
              <a:rPr lang="en-US" sz="1800" dirty="0"/>
              <a:t>30: KNN on raw with 128 </a:t>
            </a:r>
            <a:r>
              <a:rPr lang="en-US" sz="1800" dirty="0" err="1"/>
              <a:t>neighbours</a:t>
            </a:r>
            <a:endParaRPr lang="en-US" sz="1800" dirty="0"/>
          </a:p>
          <a:p>
            <a:r>
              <a:rPr lang="en-US" sz="1800" dirty="0" smtClean="0"/>
              <a:t>Model </a:t>
            </a:r>
            <a:r>
              <a:rPr lang="en-US" sz="1800" dirty="0"/>
              <a:t>31: KNN on raw with 256 </a:t>
            </a:r>
            <a:r>
              <a:rPr lang="en-US" sz="1800" dirty="0" err="1"/>
              <a:t>neighbours</a:t>
            </a:r>
            <a:endParaRPr lang="en-US" sz="1800" dirty="0"/>
          </a:p>
          <a:p>
            <a:r>
              <a:rPr lang="en-US" sz="1800" dirty="0" smtClean="0"/>
              <a:t>Model </a:t>
            </a:r>
            <a:r>
              <a:rPr lang="en-US" sz="1800" dirty="0"/>
              <a:t>32: KNN on raw with 512 </a:t>
            </a:r>
            <a:r>
              <a:rPr lang="en-US" sz="1800" dirty="0" err="1"/>
              <a:t>neighbours</a:t>
            </a:r>
            <a:endParaRPr lang="en-US" sz="1800" dirty="0"/>
          </a:p>
          <a:p>
            <a:r>
              <a:rPr lang="en-US" sz="1800" dirty="0" smtClean="0"/>
              <a:t>Model </a:t>
            </a:r>
            <a:r>
              <a:rPr lang="en-US" sz="1800" dirty="0"/>
              <a:t>33: KNN on raw with 1024 </a:t>
            </a:r>
            <a:r>
              <a:rPr lang="en-US" sz="1800" dirty="0" err="1"/>
              <a:t>neighbours</a:t>
            </a:r>
            <a:endParaRPr lang="en-US" sz="1800" dirty="0"/>
          </a:p>
          <a:p>
            <a:r>
              <a:rPr lang="en-US" sz="1800" dirty="0" smtClean="0"/>
              <a:t>Feature 1: Distances to nearest </a:t>
            </a:r>
            <a:r>
              <a:rPr lang="en-US" sz="1800" dirty="0" err="1" smtClean="0"/>
              <a:t>neighbours</a:t>
            </a:r>
            <a:r>
              <a:rPr lang="en-US" sz="1800" dirty="0" smtClean="0"/>
              <a:t> of each classes</a:t>
            </a:r>
          </a:p>
          <a:p>
            <a:r>
              <a:rPr lang="en-US" sz="1800" dirty="0" smtClean="0"/>
              <a:t>Feature 2: Sum of distances of 2 nearest </a:t>
            </a:r>
            <a:r>
              <a:rPr lang="en-US" sz="1800" dirty="0" err="1" smtClean="0"/>
              <a:t>neighbours</a:t>
            </a:r>
            <a:r>
              <a:rPr lang="en-US" sz="1800" dirty="0" smtClean="0"/>
              <a:t> of each classes</a:t>
            </a:r>
          </a:p>
          <a:p>
            <a:r>
              <a:rPr lang="en-US" sz="1800" dirty="0" smtClean="0"/>
              <a:t>Feature 3: Sum of distances of 4 nearest </a:t>
            </a:r>
            <a:r>
              <a:rPr lang="en-US" sz="1800" dirty="0" err="1" smtClean="0"/>
              <a:t>neighbours</a:t>
            </a:r>
            <a:r>
              <a:rPr lang="en-US" sz="1800" dirty="0" smtClean="0"/>
              <a:t> of each classes</a:t>
            </a:r>
          </a:p>
          <a:p>
            <a:r>
              <a:rPr lang="en-US" sz="1800" dirty="0" smtClean="0"/>
              <a:t>Feature 4: Distances to nearest </a:t>
            </a:r>
            <a:r>
              <a:rPr lang="en-US" sz="1800" dirty="0" err="1" smtClean="0"/>
              <a:t>neighbours</a:t>
            </a:r>
            <a:r>
              <a:rPr lang="en-US" sz="1800" dirty="0" smtClean="0"/>
              <a:t> of each classes in TFIDF space</a:t>
            </a:r>
          </a:p>
          <a:p>
            <a:r>
              <a:rPr lang="en-US" sz="1800" dirty="0" smtClean="0"/>
              <a:t>Feature 5: Distances to nearest </a:t>
            </a:r>
            <a:r>
              <a:rPr lang="en-US" sz="1800" dirty="0" err="1" smtClean="0"/>
              <a:t>neighbours</a:t>
            </a:r>
            <a:r>
              <a:rPr lang="en-US" sz="1800" dirty="0" smtClean="0"/>
              <a:t> of each classed in T-SNE space (3 dimensions)</a:t>
            </a:r>
          </a:p>
          <a:p>
            <a:r>
              <a:rPr lang="en-US" sz="1800" dirty="0" smtClean="0"/>
              <a:t>Feature 6: Clustering features of original dataset</a:t>
            </a:r>
          </a:p>
          <a:p>
            <a:r>
              <a:rPr lang="en-US" sz="1800" dirty="0" smtClean="0"/>
              <a:t>Feature 7: Number of non-zeros elements in each row</a:t>
            </a:r>
          </a:p>
          <a:p>
            <a:r>
              <a:rPr lang="en-US" sz="1800" dirty="0" smtClean="0"/>
              <a:t>Feature 8: X (That feature was used only in NN 2nd level training)</a:t>
            </a:r>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46</a:t>
            </a:fld>
            <a:endParaRPr lang="en-US"/>
          </a:p>
        </p:txBody>
      </p:sp>
    </p:spTree>
    <p:extLst>
      <p:ext uri="{BB962C8B-B14F-4D97-AF65-F5344CB8AC3E}">
        <p14:creationId xmlns:p14="http://schemas.microsoft.com/office/powerpoint/2010/main" val="396429471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Otto Group Challenge Overview</a:t>
            </a:r>
            <a:endParaRPr lang="en-US" dirty="0"/>
          </a:p>
        </p:txBody>
      </p:sp>
      <p:sp>
        <p:nvSpPr>
          <p:cNvPr id="4" name="Content Placeholder 3"/>
          <p:cNvSpPr>
            <a:spLocks noGrp="1"/>
          </p:cNvSpPr>
          <p:nvPr>
            <p:ph sz="half" idx="1"/>
          </p:nvPr>
        </p:nvSpPr>
        <p:spPr/>
        <p:txBody>
          <a:bodyPr>
            <a:normAutofit lnSpcReduction="10000"/>
          </a:bodyPr>
          <a:lstStyle/>
          <a:p>
            <a:r>
              <a:rPr lang="en-US" sz="1600" dirty="0"/>
              <a:t>The Otto Group is one of the world’s biggest e-commerce companies, with subsidiaries in more than 20 countries, including Crate &amp; Barrel (USA), Otto.de (Germany) and 3 Suisses (France). </a:t>
            </a:r>
            <a:r>
              <a:rPr lang="en-US" sz="1600" dirty="0" smtClean="0"/>
              <a:t>They sell </a:t>
            </a:r>
            <a:r>
              <a:rPr lang="en-US" sz="1600" dirty="0"/>
              <a:t>millions of products worldwide every day, with several thousand products being added </a:t>
            </a:r>
            <a:r>
              <a:rPr lang="en-US" sz="1600" dirty="0" smtClean="0"/>
              <a:t>to the product line.</a:t>
            </a:r>
          </a:p>
          <a:p>
            <a:r>
              <a:rPr lang="en-US" sz="1600" dirty="0"/>
              <a:t>A consistent analysis of the performance of our products is crucial. However, due to our diverse global infrastructure, many identical products </a:t>
            </a:r>
            <a:r>
              <a:rPr lang="en-US" sz="1600" dirty="0" smtClean="0"/>
              <a:t>are </a:t>
            </a:r>
            <a:r>
              <a:rPr lang="en-US" sz="1600" dirty="0"/>
              <a:t>classified differently. Therefore, the quality of our product analysis depends heavily on the ability to accurately cluster similar products. </a:t>
            </a:r>
            <a:endParaRPr lang="en-US" sz="1600" dirty="0" smtClean="0"/>
          </a:p>
          <a:p>
            <a:r>
              <a:rPr lang="en-US" sz="1600" dirty="0" smtClean="0"/>
              <a:t>The </a:t>
            </a:r>
            <a:r>
              <a:rPr lang="en-US" sz="1600" dirty="0"/>
              <a:t>objective is to build a predictive model which is able to distinguish between our main product categories. The winning models will be open sourced.</a:t>
            </a:r>
          </a:p>
        </p:txBody>
      </p:sp>
      <p:pic>
        <p:nvPicPr>
          <p:cNvPr id="102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410396"/>
            <a:ext cx="4038600" cy="3076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495800" y="1129605"/>
            <a:ext cx="4191000" cy="138499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Largest Kaggle </a:t>
            </a:r>
          </a:p>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Competition To-Date</a:t>
            </a:r>
          </a:p>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3,514 Teams Participated</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p:cNvSpPr txBox="1"/>
          <p:nvPr/>
        </p:nvSpPr>
        <p:spPr>
          <a:xfrm>
            <a:off x="1143000" y="5791200"/>
            <a:ext cx="6629399" cy="707886"/>
          </a:xfrm>
          <a:prstGeom prst="rect">
            <a:avLst/>
          </a:prstGeom>
          <a:noFill/>
        </p:spPr>
        <p:txBody>
          <a:bodyPr wrap="square" rtlCol="0">
            <a:spAutoFit/>
          </a:bodyPr>
          <a:lstStyle/>
          <a:p>
            <a:pPr algn="ctr"/>
            <a:r>
              <a:rPr lang="en-US" sz="2000" b="1" dirty="0"/>
              <a:t>The objective of the contest is to </a:t>
            </a:r>
            <a:r>
              <a:rPr lang="en-US" sz="2000" b="1" dirty="0" smtClean="0"/>
              <a:t>predict for each product a set of probabilities of that product being in a class. </a:t>
            </a:r>
            <a:endParaRPr lang="en-US" sz="2000" b="1" dirty="0"/>
          </a:p>
        </p:txBody>
      </p:sp>
      <p:sp>
        <p:nvSpPr>
          <p:cNvPr id="6" name="Slide Number Placeholder 5"/>
          <p:cNvSpPr>
            <a:spLocks noGrp="1"/>
          </p:cNvSpPr>
          <p:nvPr>
            <p:ph type="sldNum" sz="quarter" idx="12"/>
          </p:nvPr>
        </p:nvSpPr>
        <p:spPr/>
        <p:txBody>
          <a:bodyPr/>
          <a:lstStyle/>
          <a:p>
            <a:fld id="{38662566-64BC-4E1D-84CB-5D6AF5297F7C}" type="slidenum">
              <a:rPr lang="en-US" smtClean="0"/>
              <a:t>5</a:t>
            </a:fld>
            <a:endParaRPr lang="en-US" dirty="0"/>
          </a:p>
        </p:txBody>
      </p:sp>
    </p:spTree>
    <p:extLst>
      <p:ext uri="{BB962C8B-B14F-4D97-AF65-F5344CB8AC3E}">
        <p14:creationId xmlns:p14="http://schemas.microsoft.com/office/powerpoint/2010/main" val="36633826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Otto Group Challenge </a:t>
            </a:r>
            <a:r>
              <a:rPr lang="en-US" dirty="0" smtClean="0"/>
              <a:t>Data</a:t>
            </a:r>
            <a:endParaRPr lang="en-US" dirty="0"/>
          </a:p>
        </p:txBody>
      </p:sp>
      <p:sp>
        <p:nvSpPr>
          <p:cNvPr id="5" name="Rectangle 4"/>
          <p:cNvSpPr/>
          <p:nvPr/>
        </p:nvSpPr>
        <p:spPr>
          <a:xfrm>
            <a:off x="609600" y="1219200"/>
            <a:ext cx="1752600" cy="228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Training Data Set</a:t>
            </a:r>
            <a:endParaRPr lang="en-US" dirty="0">
              <a:solidFill>
                <a:schemeClr val="tx1"/>
              </a:solidFill>
            </a:endParaRPr>
          </a:p>
        </p:txBody>
      </p:sp>
      <p:sp>
        <p:nvSpPr>
          <p:cNvPr id="6" name="Rectangle 5"/>
          <p:cNvSpPr/>
          <p:nvPr/>
        </p:nvSpPr>
        <p:spPr>
          <a:xfrm>
            <a:off x="609600" y="3657600"/>
            <a:ext cx="1752600" cy="274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Test </a:t>
            </a:r>
          </a:p>
          <a:p>
            <a:pPr algn="ctr"/>
            <a:r>
              <a:rPr lang="en-US" dirty="0" smtClean="0">
                <a:solidFill>
                  <a:schemeClr val="tx1"/>
                </a:solidFill>
              </a:rPr>
              <a:t>Data Set</a:t>
            </a:r>
            <a:endParaRPr lang="en-US" dirty="0">
              <a:solidFill>
                <a:schemeClr val="tx1"/>
              </a:solidFill>
            </a:endParaRPr>
          </a:p>
        </p:txBody>
      </p:sp>
      <p:sp>
        <p:nvSpPr>
          <p:cNvPr id="7" name="Left Brace 6"/>
          <p:cNvSpPr/>
          <p:nvPr/>
        </p:nvSpPr>
        <p:spPr>
          <a:xfrm>
            <a:off x="2590800" y="1279264"/>
            <a:ext cx="457200" cy="2209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p:cNvSpPr txBox="1"/>
          <p:nvPr/>
        </p:nvSpPr>
        <p:spPr>
          <a:xfrm>
            <a:off x="2895600" y="1371600"/>
            <a:ext cx="5334000" cy="1600200"/>
          </a:xfrm>
          <a:prstGeom prst="rect">
            <a:avLst/>
          </a:prstGeom>
          <a:noFill/>
        </p:spPr>
        <p:txBody>
          <a:bodyPr wrap="square" rtlCol="0">
            <a:noAutofit/>
          </a:bodyPr>
          <a:lstStyle/>
          <a:p>
            <a:pPr marL="285750" indent="-285750">
              <a:buFont typeface="Arial" panose="020B0604020202020204" pitchFamily="34" charset="0"/>
              <a:buChar char="•"/>
            </a:pPr>
            <a:r>
              <a:rPr lang="en-US" dirty="0" smtClean="0"/>
              <a:t>61,878 observations</a:t>
            </a:r>
          </a:p>
          <a:p>
            <a:pPr marL="285750" indent="-285750">
              <a:buFont typeface="Arial" panose="020B0604020202020204" pitchFamily="34" charset="0"/>
              <a:buChar char="•"/>
            </a:pPr>
            <a:r>
              <a:rPr lang="en-US" dirty="0" smtClean="0"/>
              <a:t>1 identifier attribute</a:t>
            </a:r>
          </a:p>
          <a:p>
            <a:pPr marL="285750" indent="-285750">
              <a:buFont typeface="Arial" panose="020B0604020202020204" pitchFamily="34" charset="0"/>
              <a:buChar char="•"/>
            </a:pPr>
            <a:r>
              <a:rPr lang="en-US" dirty="0" smtClean="0"/>
              <a:t>93 explanatory attributes (feat_1, …, feat_93), numeric counts</a:t>
            </a:r>
          </a:p>
          <a:p>
            <a:pPr marL="285750" indent="-285750">
              <a:buFont typeface="Arial" panose="020B0604020202020204" pitchFamily="34" charset="0"/>
              <a:buChar char="•"/>
            </a:pPr>
            <a:r>
              <a:rPr lang="en-US" dirty="0" smtClean="0"/>
              <a:t>Response attribute designating the product category (Class_1, …, Class_9)</a:t>
            </a:r>
          </a:p>
          <a:p>
            <a:pPr marL="285750" indent="-285750">
              <a:buFont typeface="Arial" panose="020B0604020202020204" pitchFamily="34" charset="0"/>
              <a:buChar char="•"/>
            </a:pPr>
            <a:r>
              <a:rPr lang="en-US" dirty="0" smtClean="0"/>
              <a:t>Used to train model(s)</a:t>
            </a:r>
          </a:p>
        </p:txBody>
      </p:sp>
      <p:sp>
        <p:nvSpPr>
          <p:cNvPr id="9" name="Left Brace 8"/>
          <p:cNvSpPr/>
          <p:nvPr/>
        </p:nvSpPr>
        <p:spPr>
          <a:xfrm>
            <a:off x="2667000" y="3886200"/>
            <a:ext cx="457200" cy="2209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1800" y="4038600"/>
            <a:ext cx="5257800" cy="1600200"/>
          </a:xfrm>
          <a:prstGeom prst="rect">
            <a:avLst/>
          </a:prstGeom>
          <a:noFill/>
        </p:spPr>
        <p:txBody>
          <a:bodyPr wrap="square" rtlCol="0">
            <a:noAutofit/>
          </a:bodyPr>
          <a:lstStyle/>
          <a:p>
            <a:pPr marL="285750" indent="-285750">
              <a:buFont typeface="Arial" panose="020B0604020202020204" pitchFamily="34" charset="0"/>
              <a:buChar char="•"/>
            </a:pPr>
            <a:r>
              <a:rPr lang="en-US" dirty="0" smtClean="0"/>
              <a:t>144,368  observations</a:t>
            </a:r>
          </a:p>
          <a:p>
            <a:pPr marL="285750" indent="-285750">
              <a:buFont typeface="Arial" panose="020B0604020202020204" pitchFamily="34" charset="0"/>
              <a:buChar char="•"/>
            </a:pPr>
            <a:r>
              <a:rPr lang="en-US" dirty="0" smtClean="0"/>
              <a:t>1 identifier attribute</a:t>
            </a:r>
          </a:p>
          <a:p>
            <a:pPr marL="285750" indent="-285750">
              <a:buFont typeface="Arial" panose="020B0604020202020204" pitchFamily="34" charset="0"/>
              <a:buChar char="•"/>
            </a:pPr>
            <a:r>
              <a:rPr lang="en-US" dirty="0" smtClean="0"/>
              <a:t>93 explanatory attributes</a:t>
            </a:r>
          </a:p>
          <a:p>
            <a:pPr marL="285750" indent="-285750">
              <a:buFont typeface="Arial" panose="020B0604020202020204" pitchFamily="34" charset="0"/>
              <a:buChar char="•"/>
            </a:pPr>
            <a:r>
              <a:rPr lang="en-US" dirty="0" smtClean="0"/>
              <a:t>Used to make predictions for submission</a:t>
            </a:r>
          </a:p>
          <a:p>
            <a:pPr marL="285750" indent="-285750">
              <a:buFont typeface="Arial" panose="020B0604020202020204" pitchFamily="34" charset="0"/>
              <a:buChar char="•"/>
            </a:pPr>
            <a:r>
              <a:rPr lang="en-US" dirty="0" smtClean="0"/>
              <a:t>Evaluation metric for predictions is basis for leaderboard score</a:t>
            </a:r>
          </a:p>
        </p:txBody>
      </p:sp>
      <p:sp>
        <p:nvSpPr>
          <p:cNvPr id="2" name="Slide Number Placeholder 1"/>
          <p:cNvSpPr>
            <a:spLocks noGrp="1"/>
          </p:cNvSpPr>
          <p:nvPr>
            <p:ph type="sldNum" sz="quarter" idx="12"/>
          </p:nvPr>
        </p:nvSpPr>
        <p:spPr/>
        <p:txBody>
          <a:bodyPr/>
          <a:lstStyle/>
          <a:p>
            <a:fld id="{38662566-64BC-4E1D-84CB-5D6AF5297F7C}" type="slidenum">
              <a:rPr lang="en-US" smtClean="0"/>
              <a:t>6</a:t>
            </a:fld>
            <a:endParaRPr lang="en-US" dirty="0"/>
          </a:p>
        </p:txBody>
      </p:sp>
    </p:spTree>
    <p:extLst>
      <p:ext uri="{BB962C8B-B14F-4D97-AF65-F5344CB8AC3E}">
        <p14:creationId xmlns:p14="http://schemas.microsoft.com/office/powerpoint/2010/main" val="31083334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Otto Group Performance Metric</a:t>
            </a:r>
            <a:endParaRPr lang="en-US" dirty="0"/>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5699" y="1066800"/>
            <a:ext cx="8012601" cy="505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38662566-64BC-4E1D-84CB-5D6AF5297F7C}" type="slidenum">
              <a:rPr lang="en-US" smtClean="0"/>
              <a:t>7</a:t>
            </a:fld>
            <a:endParaRPr lang="en-US" dirty="0"/>
          </a:p>
        </p:txBody>
      </p:sp>
    </p:spTree>
    <p:extLst>
      <p:ext uri="{BB962C8B-B14F-4D97-AF65-F5344CB8AC3E}">
        <p14:creationId xmlns:p14="http://schemas.microsoft.com/office/powerpoint/2010/main" val="3105516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Data and Predictions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8</a:t>
            </a:fld>
            <a:endParaRPr lang="en-US" dirty="0"/>
          </a:p>
        </p:txBody>
      </p:sp>
      <p:pic>
        <p:nvPicPr>
          <p:cNvPr id="10" name="Picture 9"/>
          <p:cNvPicPr>
            <a:picLocks noChangeAspect="1"/>
          </p:cNvPicPr>
          <p:nvPr/>
        </p:nvPicPr>
        <p:blipFill>
          <a:blip r:embed="rId3"/>
          <a:stretch>
            <a:fillRect/>
          </a:stretch>
        </p:blipFill>
        <p:spPr>
          <a:xfrm>
            <a:off x="304800" y="1600200"/>
            <a:ext cx="8486775" cy="1485900"/>
          </a:xfrm>
          <a:prstGeom prst="rect">
            <a:avLst/>
          </a:prstGeom>
        </p:spPr>
      </p:pic>
      <p:sp>
        <p:nvSpPr>
          <p:cNvPr id="11" name="TextBox 10"/>
          <p:cNvSpPr txBox="1"/>
          <p:nvPr/>
        </p:nvSpPr>
        <p:spPr>
          <a:xfrm>
            <a:off x="381000" y="1066800"/>
            <a:ext cx="3312776" cy="461665"/>
          </a:xfrm>
          <a:prstGeom prst="rect">
            <a:avLst/>
          </a:prstGeom>
          <a:noFill/>
        </p:spPr>
        <p:txBody>
          <a:bodyPr wrap="none" rtlCol="0">
            <a:spAutoFit/>
          </a:bodyPr>
          <a:lstStyle/>
          <a:p>
            <a:r>
              <a:rPr lang="en-US" sz="2400" dirty="0" smtClean="0"/>
              <a:t>Sample Training Data Set</a:t>
            </a:r>
            <a:endParaRPr lang="en-US" sz="2400" dirty="0"/>
          </a:p>
        </p:txBody>
      </p:sp>
      <p:sp>
        <p:nvSpPr>
          <p:cNvPr id="12" name="TextBox 11"/>
          <p:cNvSpPr txBox="1"/>
          <p:nvPr/>
        </p:nvSpPr>
        <p:spPr>
          <a:xfrm>
            <a:off x="533400" y="3653135"/>
            <a:ext cx="3575919" cy="461665"/>
          </a:xfrm>
          <a:prstGeom prst="rect">
            <a:avLst/>
          </a:prstGeom>
          <a:noFill/>
        </p:spPr>
        <p:txBody>
          <a:bodyPr wrap="none" rtlCol="0">
            <a:spAutoFit/>
          </a:bodyPr>
          <a:lstStyle/>
          <a:p>
            <a:r>
              <a:rPr lang="en-US" sz="2400" dirty="0" smtClean="0"/>
              <a:t>Sample Prediction Data Set</a:t>
            </a:r>
            <a:endParaRPr lang="en-US" sz="2400" dirty="0"/>
          </a:p>
        </p:txBody>
      </p:sp>
      <p:pic>
        <p:nvPicPr>
          <p:cNvPr id="3" name="Picture 2"/>
          <p:cNvPicPr>
            <a:picLocks noChangeAspect="1"/>
          </p:cNvPicPr>
          <p:nvPr/>
        </p:nvPicPr>
        <p:blipFill>
          <a:blip r:embed="rId4"/>
          <a:stretch>
            <a:fillRect/>
          </a:stretch>
        </p:blipFill>
        <p:spPr>
          <a:xfrm>
            <a:off x="76200" y="4114800"/>
            <a:ext cx="8765540" cy="1651635"/>
          </a:xfrm>
          <a:prstGeom prst="rect">
            <a:avLst/>
          </a:prstGeom>
        </p:spPr>
      </p:pic>
    </p:spTree>
    <p:extLst>
      <p:ext uri="{BB962C8B-B14F-4D97-AF65-F5344CB8AC3E}">
        <p14:creationId xmlns:p14="http://schemas.microsoft.com/office/powerpoint/2010/main" val="34448438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9</a:t>
            </a:fld>
            <a:endParaRPr lang="en-US" dirty="0"/>
          </a:p>
        </p:txBody>
      </p:sp>
      <p:pic>
        <p:nvPicPr>
          <p:cNvPr id="5" name="Picture 4" descr="leaderboard_analysi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409" y="236220"/>
            <a:ext cx="8075191" cy="6240780"/>
          </a:xfrm>
          <a:prstGeom prst="rect">
            <a:avLst/>
          </a:prstGeom>
        </p:spPr>
      </p:pic>
    </p:spTree>
    <p:extLst>
      <p:ext uri="{BB962C8B-B14F-4D97-AF65-F5344CB8AC3E}">
        <p14:creationId xmlns:p14="http://schemas.microsoft.com/office/powerpoint/2010/main" val="7017308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1940</TotalTime>
  <Words>5945</Words>
  <Application>Microsoft Macintosh PowerPoint</Application>
  <PresentationFormat>On-screen Show (4:3)</PresentationFormat>
  <Paragraphs>560</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Kaggle:   Otto Group Product  Classification Challenge</vt:lpstr>
      <vt:lpstr>Topics</vt:lpstr>
      <vt:lpstr>Kaggle Competition Overview</vt:lpstr>
      <vt:lpstr>Kaggle Competition Mechanics (Basics)</vt:lpstr>
      <vt:lpstr>Otto Group Challenge Overview</vt:lpstr>
      <vt:lpstr>Otto Group Challenge Data</vt:lpstr>
      <vt:lpstr>Otto Group Performance Metric</vt:lpstr>
      <vt:lpstr>Sample Data and Predictions</vt:lpstr>
      <vt:lpstr>PowerPoint Presentation</vt:lpstr>
      <vt:lpstr>Model Development and Testing Process </vt:lpstr>
      <vt:lpstr>Modeling Process</vt:lpstr>
      <vt:lpstr>Feature Analysis</vt:lpstr>
      <vt:lpstr>Feature Analysis - Boxplot</vt:lpstr>
      <vt:lpstr>Feature Analysis - Density</vt:lpstr>
      <vt:lpstr>Feature Analysis – Synthetic Features</vt:lpstr>
      <vt:lpstr>Preparation for Model Development</vt:lpstr>
      <vt:lpstr>Preparation for Model Development</vt:lpstr>
      <vt:lpstr>Preparation for Model Development</vt:lpstr>
      <vt:lpstr>Preparation for Model Development</vt:lpstr>
      <vt:lpstr>Models Developed and Tested</vt:lpstr>
      <vt:lpstr>PowerPoint Presentation</vt:lpstr>
      <vt:lpstr>Final Model</vt:lpstr>
      <vt:lpstr>Selecting Base Learners</vt:lpstr>
      <vt:lpstr>Random Forest Model (rf2)</vt:lpstr>
      <vt:lpstr>Generalized Boosted Model(gbm2) </vt:lpstr>
      <vt:lpstr>Feature Analysis – Synthetic Features II</vt:lpstr>
      <vt:lpstr>Feature Reduction</vt:lpstr>
      <vt:lpstr>Feature Reduction</vt:lpstr>
      <vt:lpstr>Generalized Boosted Model (gbm4)</vt:lpstr>
      <vt:lpstr>Architecture for Meta Model</vt:lpstr>
      <vt:lpstr>Meta Model</vt:lpstr>
      <vt:lpstr>Meta Model</vt:lpstr>
      <vt:lpstr>Final Results</vt:lpstr>
      <vt:lpstr>Closing Comments</vt:lpstr>
      <vt:lpstr>“The” Winning Model</vt:lpstr>
      <vt:lpstr>Lessons For the Next Time</vt:lpstr>
      <vt:lpstr>Appendix</vt:lpstr>
      <vt:lpstr>R Packages Used in the Competition</vt:lpstr>
      <vt:lpstr>Top 20 Variable Importance for Model rf2</vt:lpstr>
      <vt:lpstr>Top 20 Variable Importance for Model gbm2</vt:lpstr>
      <vt:lpstr>Top 20 Variable Importance for Model gbm4</vt:lpstr>
      <vt:lpstr>Multi-class gbm Bug</vt:lpstr>
      <vt:lpstr>“The” Winning Model</vt:lpstr>
      <vt:lpstr>“The” Winning Model</vt:lpstr>
      <vt:lpstr>“The” Winning Model</vt:lpstr>
      <vt:lpstr>“The” Winning Model</vt:lpstr>
    </vt:vector>
  </TitlesOfParts>
  <Company>Freddie Mac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Thompson</dc:creator>
  <cp:lastModifiedBy>Jim</cp:lastModifiedBy>
  <cp:revision>245</cp:revision>
  <cp:lastPrinted>2015-06-05T02:15:47Z</cp:lastPrinted>
  <dcterms:created xsi:type="dcterms:W3CDTF">2015-05-01T18:32:15Z</dcterms:created>
  <dcterms:modified xsi:type="dcterms:W3CDTF">2015-06-05T03:35:08Z</dcterms:modified>
</cp:coreProperties>
</file>